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31"/>
  </p:notesMasterIdLst>
  <p:sldIdLst>
    <p:sldId id="278" r:id="rId2"/>
    <p:sldId id="275" r:id="rId3"/>
    <p:sldId id="276" r:id="rId4"/>
    <p:sldId id="274" r:id="rId5"/>
    <p:sldId id="269" r:id="rId6"/>
    <p:sldId id="272" r:id="rId7"/>
    <p:sldId id="264" r:id="rId8"/>
    <p:sldId id="258" r:id="rId9"/>
    <p:sldId id="260" r:id="rId10"/>
    <p:sldId id="282" r:id="rId11"/>
    <p:sldId id="283" r:id="rId12"/>
    <p:sldId id="277" r:id="rId13"/>
    <p:sldId id="280" r:id="rId14"/>
    <p:sldId id="279" r:id="rId15"/>
    <p:sldId id="281" r:id="rId16"/>
    <p:sldId id="285" r:id="rId17"/>
    <p:sldId id="257" r:id="rId18"/>
    <p:sldId id="256" r:id="rId19"/>
    <p:sldId id="261" r:id="rId20"/>
    <p:sldId id="286" r:id="rId21"/>
    <p:sldId id="284" r:id="rId22"/>
    <p:sldId id="287" r:id="rId23"/>
    <p:sldId id="291" r:id="rId24"/>
    <p:sldId id="292" r:id="rId25"/>
    <p:sldId id="293" r:id="rId26"/>
    <p:sldId id="294" r:id="rId27"/>
    <p:sldId id="295" r:id="rId28"/>
    <p:sldId id="289" r:id="rId29"/>
    <p:sldId id="290"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10" autoAdjust="0"/>
    <p:restoredTop sz="74697"/>
  </p:normalViewPr>
  <p:slideViewPr>
    <p:cSldViewPr snapToGrid="0">
      <p:cViewPr>
        <p:scale>
          <a:sx n="100" d="100"/>
          <a:sy n="100" d="100"/>
        </p:scale>
        <p:origin x="-1182"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24BB34-3E62-FD47-AC59-DA200BE5FCEA}" type="datetimeFigureOut">
              <a:rPr lang="fr-FR" smtClean="0"/>
              <a:t>11/02/2019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5778A5-8674-9B4B-BFD3-59ADA5C83F62}" type="slidenum">
              <a:rPr lang="fr-FR" smtClean="0"/>
              <a:t>‹N°›</a:t>
            </a:fld>
            <a:endParaRPr lang="fr-FR"/>
          </a:p>
        </p:txBody>
      </p:sp>
    </p:spTree>
    <p:extLst>
      <p:ext uri="{BB962C8B-B14F-4D97-AF65-F5344CB8AC3E}">
        <p14:creationId xmlns:p14="http://schemas.microsoft.com/office/powerpoint/2010/main" val="3400794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Cela induit une mixité des publics, avec une priorité accordée aux élèves issus des Sections d’Enseignement Générale et Professionnelle Adaptée (élèves en grande difficulté scolaire) et des Unités Localisées d’Inclusion Scolaire (présentant un handicap).</a:t>
            </a:r>
          </a:p>
          <a:p>
            <a:r>
              <a:rPr lang="fr-FR" dirty="0"/>
              <a:t>En 1</a:t>
            </a:r>
            <a:r>
              <a:rPr lang="fr-FR" baseline="30000" dirty="0"/>
              <a:t>ère</a:t>
            </a:r>
            <a:r>
              <a:rPr lang="fr-FR" dirty="0"/>
              <a:t> année de CAP des tests de positionnement sont prévus en Mathématiques et en Français.</a:t>
            </a:r>
          </a:p>
          <a:p>
            <a:r>
              <a:rPr lang="fr-FR" dirty="0"/>
              <a:t>Le volume horaire unique est de 1704 heures de cours pour une préparation en 2 ans (en dehors des PFMP).</a:t>
            </a:r>
          </a:p>
          <a:p>
            <a:r>
              <a:rPr lang="fr-FR" dirty="0"/>
              <a:t>Les programmes en enseignement général sont revus pour la première année de CAP à la rentrée de septembre 2019.</a:t>
            </a:r>
          </a:p>
          <a:p>
            <a:endParaRPr lang="fr-FR" dirty="0"/>
          </a:p>
          <a:p>
            <a:r>
              <a:rPr lang="fr-FR" dirty="0"/>
              <a:t>Tous les CAP peuvent être effectués en alternance, le plus souvent avec un contrat d’apprentissage, sous réserve d’avoir 16 ans (15 ans dans certains cas).</a:t>
            </a:r>
          </a:p>
        </p:txBody>
      </p:sp>
      <p:sp>
        <p:nvSpPr>
          <p:cNvPr id="4" name="Espace réservé du numéro de diapositive 3"/>
          <p:cNvSpPr>
            <a:spLocks noGrp="1"/>
          </p:cNvSpPr>
          <p:nvPr>
            <p:ph type="sldNum" sz="quarter" idx="5"/>
          </p:nvPr>
        </p:nvSpPr>
        <p:spPr/>
        <p:txBody>
          <a:bodyPr/>
          <a:lstStyle/>
          <a:p>
            <a:fld id="{D15778A5-8674-9B4B-BFD3-59ADA5C83F62}" type="slidenum">
              <a:rPr lang="fr-FR" smtClean="0"/>
              <a:t>17</a:t>
            </a:fld>
            <a:endParaRPr lang="fr-FR"/>
          </a:p>
        </p:txBody>
      </p:sp>
    </p:spTree>
    <p:extLst>
      <p:ext uri="{BB962C8B-B14F-4D97-AF65-F5344CB8AC3E}">
        <p14:creationId xmlns:p14="http://schemas.microsoft.com/office/powerpoint/2010/main" val="926348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buFont typeface="Wingdings" panose="05000000000000000000" pitchFamily="2" charset="2"/>
              <a:buChar char="v"/>
            </a:pPr>
            <a:r>
              <a:rPr lang="fr-FR" b="1" dirty="0">
                <a:latin typeface="Arial Black" panose="020B0A04020102020204" pitchFamily="34" charset="0"/>
              </a:rPr>
              <a:t>Seconde Pro</a:t>
            </a:r>
          </a:p>
          <a:p>
            <a:pPr algn="just">
              <a:buFont typeface="Wingdings" panose="05000000000000000000" pitchFamily="2" charset="2"/>
              <a:buChar char="v"/>
            </a:pPr>
            <a:endParaRPr lang="fr-FR" dirty="0">
              <a:latin typeface="Arial Black" panose="020B0A04020102020204" pitchFamily="34" charset="0"/>
            </a:endParaRPr>
          </a:p>
          <a:p>
            <a:pPr algn="just">
              <a:buFont typeface="Wingdings" panose="05000000000000000000" pitchFamily="2" charset="2"/>
              <a:buChar char="v"/>
            </a:pPr>
            <a:r>
              <a:rPr lang="fr-FR" dirty="0">
                <a:latin typeface="Arial Black" panose="020B0A04020102020204" pitchFamily="34" charset="0"/>
              </a:rPr>
              <a:t>Doit permettre aux élèves de se spécialiser progressivement dans un métier (choix de la spécialité à l’issue de l’année de Seconde)</a:t>
            </a:r>
          </a:p>
          <a:p>
            <a:pPr algn="just">
              <a:buFont typeface="Wingdings" panose="05000000000000000000" pitchFamily="2" charset="2"/>
              <a:buChar char="v"/>
            </a:pPr>
            <a:r>
              <a:rPr lang="fr-FR" dirty="0">
                <a:latin typeface="Arial Black" panose="020B0A04020102020204" pitchFamily="34" charset="0"/>
              </a:rPr>
              <a:t>Doit permettre aux élèves d’avoir une connaissance élargie du champ professionnel auquel ils se destinent</a:t>
            </a:r>
          </a:p>
          <a:p>
            <a:pPr algn="just">
              <a:buFont typeface="Wingdings" panose="05000000000000000000" pitchFamily="2" charset="2"/>
              <a:buChar char="v"/>
            </a:pPr>
            <a:r>
              <a:rPr lang="fr-FR" dirty="0">
                <a:latin typeface="Arial Black" panose="020B0A04020102020204" pitchFamily="34" charset="0"/>
              </a:rPr>
              <a:t>Ne pas oublier que cette nouvelle Seconde reste une Seconde Professionnelle</a:t>
            </a:r>
          </a:p>
          <a:p>
            <a:pPr algn="just">
              <a:buFont typeface="Wingdings" panose="05000000000000000000" pitchFamily="2" charset="2"/>
              <a:buChar char="v"/>
            </a:pPr>
            <a:r>
              <a:rPr lang="fr-FR" dirty="0">
                <a:latin typeface="Arial Black" panose="020B0A04020102020204" pitchFamily="34" charset="0"/>
              </a:rPr>
              <a:t>Structuration progressive de cette classe par des familles de métiers</a:t>
            </a:r>
          </a:p>
          <a:p>
            <a:pPr algn="just">
              <a:buFont typeface="Wingdings" panose="05000000000000000000" pitchFamily="2" charset="2"/>
              <a:buChar char="v"/>
            </a:pPr>
            <a:endParaRPr lang="fr-FR" dirty="0">
              <a:latin typeface="Arial Black" panose="020B0A04020102020204" pitchFamily="34" charset="0"/>
            </a:endParaRPr>
          </a:p>
          <a:p>
            <a:pPr algn="just">
              <a:buFont typeface="Wingdings" panose="05000000000000000000" pitchFamily="2" charset="2"/>
              <a:buChar char="v"/>
            </a:pPr>
            <a:endParaRPr lang="fr-FR" dirty="0">
              <a:latin typeface="Arial Black" panose="020B0A04020102020204" pitchFamily="34" charset="0"/>
            </a:endParaRPr>
          </a:p>
          <a:p>
            <a:pPr algn="just">
              <a:buFont typeface="Wingdings" panose="05000000000000000000" pitchFamily="2" charset="2"/>
              <a:buChar char="v"/>
            </a:pPr>
            <a:r>
              <a:rPr lang="fr-FR" b="1" dirty="0">
                <a:latin typeface="Arial Black" panose="020B0A04020102020204" pitchFamily="34" charset="0"/>
              </a:rPr>
              <a:t>Première Pro</a:t>
            </a:r>
          </a:p>
          <a:p>
            <a:pPr algn="just">
              <a:buFont typeface="Wingdings" panose="05000000000000000000" pitchFamily="2" charset="2"/>
              <a:buChar char="v"/>
            </a:pPr>
            <a:endParaRPr lang="fr-FR" b="1" dirty="0">
              <a:latin typeface="Arial Black" panose="020B0A04020102020204" pitchFamily="34" charset="0"/>
            </a:endParaRPr>
          </a:p>
          <a:p>
            <a:pPr algn="just">
              <a:buFont typeface="Wingdings" panose="05000000000000000000" pitchFamily="2" charset="2"/>
              <a:buChar char="v"/>
            </a:pPr>
            <a:r>
              <a:rPr lang="fr-FR" dirty="0">
                <a:latin typeface="Arial Black" panose="020B0A04020102020204" pitchFamily="34" charset="0"/>
              </a:rPr>
              <a:t>Approfondissement des compétences professionnelles dans la spécialité du bac choisi</a:t>
            </a:r>
          </a:p>
          <a:p>
            <a:pPr algn="just">
              <a:buFont typeface="Wingdings" panose="05000000000000000000" pitchFamily="2" charset="2"/>
              <a:buChar char="v"/>
            </a:pPr>
            <a:r>
              <a:rPr lang="fr-FR" dirty="0">
                <a:latin typeface="Arial Black" panose="020B0A04020102020204" pitchFamily="34" charset="0"/>
              </a:rPr>
              <a:t>Début de la préparation du Chef–d’Œuvre</a:t>
            </a:r>
          </a:p>
          <a:p>
            <a:pPr algn="just">
              <a:buFont typeface="Wingdings" panose="05000000000000000000" pitchFamily="2" charset="2"/>
              <a:buChar char="v"/>
            </a:pPr>
            <a:r>
              <a:rPr lang="fr-FR" dirty="0">
                <a:latin typeface="Arial Black" panose="020B0A04020102020204" pitchFamily="34" charset="0"/>
              </a:rPr>
              <a:t>Accroissement du temps de formation en milieu professionnel (on passe de 6 à 8 semaines)</a:t>
            </a:r>
          </a:p>
          <a:p>
            <a:pPr algn="just">
              <a:buFont typeface="Wingdings" panose="05000000000000000000" pitchFamily="2" charset="2"/>
              <a:buChar char="v"/>
            </a:pPr>
            <a:endParaRPr lang="fr-FR" b="0" dirty="0">
              <a:latin typeface="Arial Black" panose="020B0A04020102020204" pitchFamily="34" charset="0"/>
            </a:endParaRPr>
          </a:p>
          <a:p>
            <a:pPr algn="just">
              <a:buFont typeface="Wingdings" panose="05000000000000000000" pitchFamily="2" charset="2"/>
              <a:buChar char="v"/>
            </a:pPr>
            <a:r>
              <a:rPr lang="fr-FR" b="1" dirty="0">
                <a:latin typeface="Arial Black" panose="020B0A04020102020204" pitchFamily="34" charset="0"/>
              </a:rPr>
              <a:t>Terminale Pro</a:t>
            </a:r>
          </a:p>
          <a:p>
            <a:pPr algn="just">
              <a:buFont typeface="Wingdings" panose="05000000000000000000" pitchFamily="2" charset="2"/>
              <a:buChar char="v"/>
            </a:pPr>
            <a:endParaRPr lang="fr-FR" b="0" dirty="0">
              <a:latin typeface="Arial Black" panose="020B0A04020102020204" pitchFamily="34" charset="0"/>
            </a:endParaRPr>
          </a:p>
          <a:p>
            <a:pPr algn="just">
              <a:buFont typeface="Wingdings" panose="05000000000000000000" pitchFamily="2" charset="2"/>
              <a:buChar char="v"/>
            </a:pPr>
            <a:r>
              <a:rPr lang="fr-FR" b="0" dirty="0">
                <a:latin typeface="Arial Black" panose="020B0A04020102020204" pitchFamily="34" charset="0"/>
              </a:rPr>
              <a:t>Choix entre l’insertion professionnelle ou une poursuite d’étude en post-bac.</a:t>
            </a:r>
          </a:p>
          <a:p>
            <a:pPr algn="just">
              <a:buFont typeface="Wingdings" panose="05000000000000000000" pitchFamily="2" charset="2"/>
              <a:buChar char="v"/>
            </a:pPr>
            <a:endParaRPr lang="fr-FR" b="0" dirty="0">
              <a:latin typeface="Arial Black" panose="020B0A04020102020204" pitchFamily="34" charset="0"/>
            </a:endParaRPr>
          </a:p>
          <a:p>
            <a:pPr algn="just">
              <a:buFont typeface="Wingdings" panose="05000000000000000000" pitchFamily="2" charset="2"/>
              <a:buChar char="v"/>
            </a:pPr>
            <a:endParaRPr lang="fr-FR" dirty="0">
              <a:latin typeface="Arial Black" panose="020B0A04020102020204" pitchFamily="34" charset="0"/>
            </a:endParaRPr>
          </a:p>
          <a:p>
            <a:pPr algn="just">
              <a:buFont typeface="Wingdings" panose="05000000000000000000" pitchFamily="2" charset="2"/>
              <a:buChar char="v"/>
            </a:pPr>
            <a:endParaRPr lang="fr-FR" dirty="0">
              <a:latin typeface="Arial Black" panose="020B0A04020102020204" pitchFamily="34" charset="0"/>
            </a:endParaRPr>
          </a:p>
          <a:p>
            <a:pPr algn="just">
              <a:buFont typeface="Wingdings" panose="05000000000000000000" pitchFamily="2" charset="2"/>
              <a:buChar char="v"/>
            </a:pPr>
            <a:r>
              <a:rPr lang="fr-FR" sz="1400" b="1" dirty="0">
                <a:latin typeface="Arial Black" panose="020B0A04020102020204" pitchFamily="34" charset="0"/>
              </a:rPr>
              <a:t>Informations générales</a:t>
            </a:r>
          </a:p>
          <a:p>
            <a:pPr algn="just">
              <a:buFont typeface="Wingdings" panose="05000000000000000000" pitchFamily="2" charset="2"/>
              <a:buChar char="v"/>
            </a:pPr>
            <a:endParaRPr lang="fr-FR" dirty="0">
              <a:latin typeface="Arial Black" panose="020B0A04020102020204" pitchFamily="34" charset="0"/>
            </a:endParaRPr>
          </a:p>
          <a:p>
            <a:pPr algn="just">
              <a:buFont typeface="Wingdings" panose="05000000000000000000" pitchFamily="2" charset="2"/>
              <a:buChar char="v"/>
            </a:pPr>
            <a:r>
              <a:rPr lang="fr-FR" dirty="0">
                <a:latin typeface="Arial Black" panose="020B0A04020102020204" pitchFamily="34" charset="0"/>
              </a:rPr>
              <a:t>Création d’un volume horaire élève unique de 2520 heures (hors PFMP), soit 900 heures en Seconde avec 345 heures d’enseignement général et 450 heures d’enseignement professionnel dont 60 heures en </a:t>
            </a:r>
            <a:r>
              <a:rPr lang="fr-FR" dirty="0" err="1">
                <a:latin typeface="Arial Black" panose="020B0A04020102020204" pitchFamily="34" charset="0"/>
              </a:rPr>
              <a:t>co</a:t>
            </a:r>
            <a:r>
              <a:rPr lang="fr-FR" dirty="0">
                <a:latin typeface="Arial Black" panose="020B0A04020102020204" pitchFamily="34" charset="0"/>
              </a:rPr>
              <a:t>–intervention</a:t>
            </a:r>
          </a:p>
          <a:p>
            <a:pPr algn="just">
              <a:buFont typeface="Wingdings" panose="05000000000000000000" pitchFamily="2" charset="2"/>
              <a:buChar char="v"/>
            </a:pPr>
            <a:r>
              <a:rPr lang="fr-FR" dirty="0">
                <a:latin typeface="Arial Black" panose="020B0A04020102020204" pitchFamily="34" charset="0"/>
              </a:rPr>
              <a:t>Obligation d’une </a:t>
            </a:r>
            <a:r>
              <a:rPr lang="fr-FR" dirty="0" err="1">
                <a:latin typeface="Arial Black" panose="020B0A04020102020204" pitchFamily="34" charset="0"/>
              </a:rPr>
              <a:t>co</a:t>
            </a:r>
            <a:r>
              <a:rPr lang="fr-FR" dirty="0">
                <a:latin typeface="Arial Black" panose="020B0A04020102020204" pitchFamily="34" charset="0"/>
              </a:rPr>
              <a:t>–intervention de 2 enseignants (1 de discipline générale et 1 de discipline Pro.) devant un groupe d’élèves dans une même classe</a:t>
            </a:r>
          </a:p>
          <a:p>
            <a:pPr algn="just">
              <a:buFont typeface="Wingdings" panose="05000000000000000000" pitchFamily="2" charset="2"/>
              <a:buChar char="v"/>
            </a:pPr>
            <a:r>
              <a:rPr lang="fr-FR" dirty="0">
                <a:latin typeface="Arial Black" panose="020B0A04020102020204" pitchFamily="34" charset="0"/>
              </a:rPr>
              <a:t>Cette </a:t>
            </a:r>
            <a:r>
              <a:rPr lang="fr-FR" dirty="0" err="1">
                <a:latin typeface="Arial Black" panose="020B0A04020102020204" pitchFamily="34" charset="0"/>
              </a:rPr>
              <a:t>co</a:t>
            </a:r>
            <a:r>
              <a:rPr lang="fr-FR" dirty="0">
                <a:latin typeface="Arial Black" panose="020B0A04020102020204" pitchFamily="34" charset="0"/>
              </a:rPr>
              <a:t>–intervention, doit rendre les enseignements généraux plus concrets et doit permettre aux élèves de consolider leurs savoirs, de prendre confiance et de progresser.</a:t>
            </a:r>
          </a:p>
          <a:p>
            <a:pPr algn="just">
              <a:buFont typeface="Wingdings" panose="05000000000000000000" pitchFamily="2" charset="2"/>
              <a:buChar char="v"/>
            </a:pPr>
            <a:endParaRPr lang="fr-FR" b="1" dirty="0">
              <a:latin typeface="Arial Black" panose="020B0A04020102020204" pitchFamily="34" charset="0"/>
            </a:endParaRPr>
          </a:p>
          <a:p>
            <a:pPr algn="just">
              <a:buFont typeface="Wingdings" panose="05000000000000000000" pitchFamily="2" charset="2"/>
              <a:buChar char="v"/>
            </a:pPr>
            <a:endParaRPr lang="fr-FR" b="1" dirty="0">
              <a:latin typeface="Arial Black" panose="020B0A040201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D15778A5-8674-9B4B-BFD3-59ADA5C83F62}" type="slidenum">
              <a:rPr lang="fr-FR" smtClean="0"/>
              <a:t>18</a:t>
            </a:fld>
            <a:endParaRPr lang="fr-FR"/>
          </a:p>
        </p:txBody>
      </p:sp>
    </p:spTree>
    <p:extLst>
      <p:ext uri="{BB962C8B-B14F-4D97-AF65-F5344CB8AC3E}">
        <p14:creationId xmlns:p14="http://schemas.microsoft.com/office/powerpoint/2010/main" val="1554444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Famille 1:</a:t>
            </a:r>
          </a:p>
          <a:p>
            <a:endParaRPr lang="fr-FR" dirty="0"/>
          </a:p>
          <a:p>
            <a:r>
              <a:rPr lang="fr-FR" sz="1200" kern="1200" dirty="0">
                <a:solidFill>
                  <a:schemeClr val="tx1"/>
                </a:solidFill>
                <a:effectLst/>
                <a:latin typeface="+mn-lt"/>
                <a:ea typeface="+mn-ea"/>
                <a:cs typeface="+mn-cs"/>
              </a:rPr>
              <a:t>TRAVAUX PUBLICS </a:t>
            </a:r>
            <a:endParaRPr lang="fr-FR" dirty="0">
              <a:effectLst/>
            </a:endParaRPr>
          </a:p>
          <a:p>
            <a:r>
              <a:rPr lang="fr-FR" sz="1200" kern="1200" dirty="0">
                <a:solidFill>
                  <a:schemeClr val="tx1"/>
                </a:solidFill>
                <a:effectLst/>
                <a:latin typeface="+mn-lt"/>
                <a:ea typeface="+mn-ea"/>
                <a:cs typeface="+mn-cs"/>
              </a:rPr>
              <a:t>TECHNICIEN DU BÂTIMENT : ORGANISATION ET RÉALISATION DU GROS OEUVRE </a:t>
            </a:r>
            <a:endParaRPr lang="fr-FR" dirty="0">
              <a:effectLst/>
            </a:endParaRPr>
          </a:p>
          <a:p>
            <a:r>
              <a:rPr lang="fr-FR" sz="1200" kern="1200" dirty="0">
                <a:solidFill>
                  <a:schemeClr val="tx1"/>
                </a:solidFill>
                <a:effectLst/>
                <a:latin typeface="+mn-lt"/>
                <a:ea typeface="+mn-ea"/>
                <a:cs typeface="+mn-cs"/>
              </a:rPr>
              <a:t>INTERVENTIONS SUR LE PATRIMOINE BÂTI, OPTION A MAÇONNERIE </a:t>
            </a:r>
            <a:endParaRPr lang="fr-FR" dirty="0">
              <a:effectLst/>
            </a:endParaRPr>
          </a:p>
          <a:p>
            <a:r>
              <a:rPr lang="fr-FR" sz="1200" kern="1200" dirty="0">
                <a:solidFill>
                  <a:schemeClr val="tx1"/>
                </a:solidFill>
                <a:effectLst/>
                <a:latin typeface="+mn-lt"/>
                <a:ea typeface="+mn-ea"/>
                <a:cs typeface="+mn-cs"/>
              </a:rPr>
              <a:t>INTERVENTIONS SUR LE PATRIMOINE BÂTI, OPTION B CHARPENTE </a:t>
            </a:r>
            <a:endParaRPr lang="fr-FR" dirty="0">
              <a:effectLst/>
            </a:endParaRPr>
          </a:p>
          <a:p>
            <a:r>
              <a:rPr lang="fr-FR" sz="1200" kern="1200" dirty="0">
                <a:solidFill>
                  <a:schemeClr val="tx1"/>
                </a:solidFill>
                <a:effectLst/>
                <a:latin typeface="+mn-lt"/>
                <a:ea typeface="+mn-ea"/>
                <a:cs typeface="+mn-cs"/>
              </a:rPr>
              <a:t>INTERVENTIONS SUR LE PATRIMOINE BÂTI, OPTION C COUVERTURE </a:t>
            </a:r>
            <a:endParaRPr lang="fr-FR" dirty="0">
              <a:effectLst/>
            </a:endParaRPr>
          </a:p>
          <a:p>
            <a:r>
              <a:rPr lang="fr-FR" sz="1200" kern="1200" dirty="0">
                <a:solidFill>
                  <a:schemeClr val="tx1"/>
                </a:solidFill>
                <a:effectLst/>
                <a:latin typeface="+mn-lt"/>
                <a:ea typeface="+mn-ea"/>
                <a:cs typeface="+mn-cs"/>
              </a:rPr>
              <a:t>MENUISERIE ALUMINIUM-VERRE </a:t>
            </a:r>
            <a:endParaRPr lang="fr-FR" dirty="0">
              <a:effectLst/>
            </a:endParaRPr>
          </a:p>
          <a:p>
            <a:r>
              <a:rPr lang="fr-FR" sz="1200" kern="1200" dirty="0">
                <a:solidFill>
                  <a:schemeClr val="tx1"/>
                </a:solidFill>
                <a:effectLst/>
                <a:latin typeface="+mn-lt"/>
                <a:ea typeface="+mn-ea"/>
                <a:cs typeface="+mn-cs"/>
              </a:rPr>
              <a:t>AMÉNAGEMENT ET FINITIONS DU BÂTIMENT </a:t>
            </a:r>
            <a:endParaRPr lang="fr-FR" dirty="0">
              <a:effectLst/>
            </a:endParaRPr>
          </a:p>
          <a:p>
            <a:r>
              <a:rPr lang="fr-FR" sz="1200" kern="1200" dirty="0">
                <a:solidFill>
                  <a:schemeClr val="tx1"/>
                </a:solidFill>
                <a:effectLst/>
                <a:latin typeface="+mn-lt"/>
                <a:ea typeface="+mn-ea"/>
                <a:cs typeface="+mn-cs"/>
              </a:rPr>
              <a:t>OUVRAGES DU BÂTIMENT : MÉTALLERIE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Famille 2:</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GESTION-ADMINISTRATION </a:t>
            </a:r>
            <a:endParaRPr lang="fr-FR" dirty="0">
              <a:effectLst/>
            </a:endParaRPr>
          </a:p>
          <a:p>
            <a:r>
              <a:rPr lang="fr-FR" sz="1200" kern="1200" dirty="0">
                <a:solidFill>
                  <a:schemeClr val="tx1"/>
                </a:solidFill>
                <a:effectLst/>
                <a:latin typeface="+mn-lt"/>
                <a:ea typeface="+mn-ea"/>
                <a:cs typeface="+mn-cs"/>
              </a:rPr>
              <a:t>LOGISTIQUE </a:t>
            </a:r>
            <a:endParaRPr lang="fr-FR" dirty="0">
              <a:effectLst/>
            </a:endParaRPr>
          </a:p>
          <a:p>
            <a:r>
              <a:rPr lang="fr-FR" sz="1200" kern="1200" dirty="0">
                <a:solidFill>
                  <a:schemeClr val="tx1"/>
                </a:solidFill>
                <a:effectLst/>
                <a:latin typeface="+mn-lt"/>
                <a:ea typeface="+mn-ea"/>
                <a:cs typeface="+mn-cs"/>
              </a:rPr>
              <a:t>TRANSPORT </a:t>
            </a:r>
            <a:endParaRPr lang="fr-FR" dirty="0">
              <a:effectLst/>
            </a:endParaRPr>
          </a:p>
          <a:p>
            <a:endParaRPr lang="fr-FR" dirty="0">
              <a:effectLst/>
            </a:endParaRPr>
          </a:p>
          <a:p>
            <a:r>
              <a:rPr lang="fr-FR" dirty="0">
                <a:effectLst/>
              </a:rPr>
              <a:t>Famille 3: </a:t>
            </a:r>
          </a:p>
          <a:p>
            <a:endParaRPr lang="fr-FR" dirty="0">
              <a:effectLst/>
            </a:endParaRPr>
          </a:p>
          <a:p>
            <a:r>
              <a:rPr lang="fr-FR" sz="1200" kern="1200" dirty="0">
                <a:solidFill>
                  <a:schemeClr val="tx1"/>
                </a:solidFill>
                <a:effectLst/>
                <a:latin typeface="+mn-lt"/>
                <a:ea typeface="+mn-ea"/>
                <a:cs typeface="+mn-cs"/>
              </a:rPr>
              <a:t>METIERS DU COMMERCE ET DE LA VENTE, OPTION A ANIMATION ET GESTION DE L’ESPACE COMMERCIAL</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OPTION B PROSPECTION CLIENTELE ET VALORISATION DE L’OFFRE COMMERCIALE </a:t>
            </a:r>
            <a:endParaRPr lang="fr-FR" dirty="0">
              <a:effectLst/>
            </a:endParaRPr>
          </a:p>
          <a:p>
            <a:r>
              <a:rPr lang="fr-FR" sz="1200" kern="1200" dirty="0">
                <a:solidFill>
                  <a:schemeClr val="tx1"/>
                </a:solidFill>
                <a:effectLst/>
                <a:latin typeface="+mn-lt"/>
                <a:ea typeface="+mn-ea"/>
                <a:cs typeface="+mn-cs"/>
              </a:rPr>
              <a:t>METIERS DE L’ACCUEIL </a:t>
            </a:r>
            <a:endParaRPr lang="fr-FR" dirty="0">
              <a:effectLst/>
            </a:endParaRPr>
          </a:p>
          <a:p>
            <a:endParaRPr lang="fr-FR" dirty="0">
              <a:effectLst/>
            </a:endParaRPr>
          </a:p>
          <a:p>
            <a:r>
              <a:rPr lang="fr-FR" dirty="0">
                <a:effectLst/>
              </a:rPr>
              <a:t>A terme, il y aura 14 familles de métiers.</a:t>
            </a:r>
          </a:p>
          <a:p>
            <a:endParaRPr lang="fr-FR" dirty="0"/>
          </a:p>
        </p:txBody>
      </p:sp>
      <p:sp>
        <p:nvSpPr>
          <p:cNvPr id="4" name="Espace réservé du numéro de diapositive 3"/>
          <p:cNvSpPr>
            <a:spLocks noGrp="1"/>
          </p:cNvSpPr>
          <p:nvPr>
            <p:ph type="sldNum" sz="quarter" idx="5"/>
          </p:nvPr>
        </p:nvSpPr>
        <p:spPr/>
        <p:txBody>
          <a:bodyPr/>
          <a:lstStyle/>
          <a:p>
            <a:fld id="{D15778A5-8674-9B4B-BFD3-59ADA5C83F62}" type="slidenum">
              <a:rPr lang="fr-FR" smtClean="0"/>
              <a:t>19</a:t>
            </a:fld>
            <a:endParaRPr lang="fr-FR"/>
          </a:p>
        </p:txBody>
      </p:sp>
    </p:spTree>
    <p:extLst>
      <p:ext uri="{BB962C8B-B14F-4D97-AF65-F5344CB8AC3E}">
        <p14:creationId xmlns:p14="http://schemas.microsoft.com/office/powerpoint/2010/main" val="3001642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E4F9AB5D-9465-4181-81D1-8FD660B331CD}" type="datetimeFigureOut">
              <a:rPr lang="fr-FR" smtClean="0"/>
              <a:pPr/>
              <a:t>11/02/2019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2C48AA-FE70-4662-9390-668804F54AD5}" type="slidenum">
              <a:rPr lang="fr-FR" smtClean="0"/>
              <a:pPr/>
              <a:t>‹N°›</a:t>
            </a:fld>
            <a:endParaRPr lang="fr-FR"/>
          </a:p>
        </p:txBody>
      </p:sp>
    </p:spTree>
    <p:extLst>
      <p:ext uri="{BB962C8B-B14F-4D97-AF65-F5344CB8AC3E}">
        <p14:creationId xmlns:p14="http://schemas.microsoft.com/office/powerpoint/2010/main" val="293046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4F9AB5D-9465-4181-81D1-8FD660B331CD}" type="datetimeFigureOut">
              <a:rPr lang="fr-FR" smtClean="0"/>
              <a:pPr/>
              <a:t>11/02/2019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2C48AA-FE70-4662-9390-668804F54AD5}" type="slidenum">
              <a:rPr lang="fr-FR" smtClean="0"/>
              <a:pPr/>
              <a:t>‹N°›</a:t>
            </a:fld>
            <a:endParaRPr lang="fr-FR"/>
          </a:p>
        </p:txBody>
      </p:sp>
    </p:spTree>
    <p:extLst>
      <p:ext uri="{BB962C8B-B14F-4D97-AF65-F5344CB8AC3E}">
        <p14:creationId xmlns:p14="http://schemas.microsoft.com/office/powerpoint/2010/main" val="3861352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4F9AB5D-9465-4181-81D1-8FD660B331CD}" type="datetimeFigureOut">
              <a:rPr lang="fr-FR" smtClean="0"/>
              <a:pPr/>
              <a:t>11/02/2019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2C48AA-FE70-4662-9390-668804F54AD5}" type="slidenum">
              <a:rPr lang="fr-FR" smtClean="0"/>
              <a:pPr/>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01754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4F9AB5D-9465-4181-81D1-8FD660B331CD}" type="datetimeFigureOut">
              <a:rPr lang="fr-FR" smtClean="0"/>
              <a:pPr/>
              <a:t>11/02/2019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2C48AA-FE70-4662-9390-668804F54AD5}" type="slidenum">
              <a:rPr lang="fr-FR" smtClean="0"/>
              <a:pPr/>
              <a:t>‹N°›</a:t>
            </a:fld>
            <a:endParaRPr lang="fr-FR"/>
          </a:p>
        </p:txBody>
      </p:sp>
    </p:spTree>
    <p:extLst>
      <p:ext uri="{BB962C8B-B14F-4D97-AF65-F5344CB8AC3E}">
        <p14:creationId xmlns:p14="http://schemas.microsoft.com/office/powerpoint/2010/main" val="1527703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4F9AB5D-9465-4181-81D1-8FD660B331CD}" type="datetimeFigureOut">
              <a:rPr lang="fr-FR" smtClean="0"/>
              <a:pPr/>
              <a:t>11/02/2019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2C48AA-FE70-4662-9390-668804F54AD5}" type="slidenum">
              <a:rPr lang="fr-FR" smtClean="0"/>
              <a:pPr/>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65345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4F9AB5D-9465-4181-81D1-8FD660B331CD}" type="datetimeFigureOut">
              <a:rPr lang="fr-FR" smtClean="0"/>
              <a:pPr/>
              <a:t>11/02/2019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2C48AA-FE70-4662-9390-668804F54AD5}" type="slidenum">
              <a:rPr lang="fr-FR" smtClean="0"/>
              <a:pPr/>
              <a:t>‹N°›</a:t>
            </a:fld>
            <a:endParaRPr lang="fr-FR"/>
          </a:p>
        </p:txBody>
      </p:sp>
    </p:spTree>
    <p:extLst>
      <p:ext uri="{BB962C8B-B14F-4D97-AF65-F5344CB8AC3E}">
        <p14:creationId xmlns:p14="http://schemas.microsoft.com/office/powerpoint/2010/main" val="2137531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4F9AB5D-9465-4181-81D1-8FD660B331CD}" type="datetimeFigureOut">
              <a:rPr lang="fr-FR" smtClean="0"/>
              <a:pPr/>
              <a:t>11/02/2019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2C48AA-FE70-4662-9390-668804F54AD5}" type="slidenum">
              <a:rPr lang="fr-FR" smtClean="0"/>
              <a:pPr/>
              <a:t>‹N°›</a:t>
            </a:fld>
            <a:endParaRPr lang="fr-FR"/>
          </a:p>
        </p:txBody>
      </p:sp>
    </p:spTree>
    <p:extLst>
      <p:ext uri="{BB962C8B-B14F-4D97-AF65-F5344CB8AC3E}">
        <p14:creationId xmlns:p14="http://schemas.microsoft.com/office/powerpoint/2010/main" val="133512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4F9AB5D-9465-4181-81D1-8FD660B331CD}" type="datetimeFigureOut">
              <a:rPr lang="fr-FR" smtClean="0"/>
              <a:pPr/>
              <a:t>11/02/2019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2C48AA-FE70-4662-9390-668804F54AD5}" type="slidenum">
              <a:rPr lang="fr-FR" smtClean="0"/>
              <a:pPr/>
              <a:t>‹N°›</a:t>
            </a:fld>
            <a:endParaRPr lang="fr-FR"/>
          </a:p>
        </p:txBody>
      </p:sp>
    </p:spTree>
    <p:extLst>
      <p:ext uri="{BB962C8B-B14F-4D97-AF65-F5344CB8AC3E}">
        <p14:creationId xmlns:p14="http://schemas.microsoft.com/office/powerpoint/2010/main" val="284806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4F9AB5D-9465-4181-81D1-8FD660B331CD}" type="datetimeFigureOut">
              <a:rPr lang="fr-FR" smtClean="0"/>
              <a:pPr/>
              <a:t>11/02/2019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2C48AA-FE70-4662-9390-668804F54AD5}" type="slidenum">
              <a:rPr lang="fr-FR" smtClean="0"/>
              <a:pPr/>
              <a:t>‹N°›</a:t>
            </a:fld>
            <a:endParaRPr lang="fr-FR"/>
          </a:p>
        </p:txBody>
      </p:sp>
    </p:spTree>
    <p:extLst>
      <p:ext uri="{BB962C8B-B14F-4D97-AF65-F5344CB8AC3E}">
        <p14:creationId xmlns:p14="http://schemas.microsoft.com/office/powerpoint/2010/main" val="900291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4F9AB5D-9465-4181-81D1-8FD660B331CD}" type="datetimeFigureOut">
              <a:rPr lang="fr-FR" smtClean="0"/>
              <a:pPr/>
              <a:t>11/02/2019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2C48AA-FE70-4662-9390-668804F54AD5}" type="slidenum">
              <a:rPr lang="fr-FR" smtClean="0"/>
              <a:pPr/>
              <a:t>‹N°›</a:t>
            </a:fld>
            <a:endParaRPr lang="fr-FR"/>
          </a:p>
        </p:txBody>
      </p:sp>
    </p:spTree>
    <p:extLst>
      <p:ext uri="{BB962C8B-B14F-4D97-AF65-F5344CB8AC3E}">
        <p14:creationId xmlns:p14="http://schemas.microsoft.com/office/powerpoint/2010/main" val="2913926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4F9AB5D-9465-4181-81D1-8FD660B331CD}" type="datetimeFigureOut">
              <a:rPr lang="fr-FR" smtClean="0"/>
              <a:pPr/>
              <a:t>11/02/2019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72C48AA-FE70-4662-9390-668804F54AD5}" type="slidenum">
              <a:rPr lang="fr-FR" smtClean="0"/>
              <a:pPr/>
              <a:t>‹N°›</a:t>
            </a:fld>
            <a:endParaRPr lang="fr-FR"/>
          </a:p>
        </p:txBody>
      </p:sp>
    </p:spTree>
    <p:extLst>
      <p:ext uri="{BB962C8B-B14F-4D97-AF65-F5344CB8AC3E}">
        <p14:creationId xmlns:p14="http://schemas.microsoft.com/office/powerpoint/2010/main" val="4016260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F9AB5D-9465-4181-81D1-8FD660B331CD}" type="datetimeFigureOut">
              <a:rPr lang="fr-FR" smtClean="0"/>
              <a:pPr/>
              <a:t>11/02/2019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72C48AA-FE70-4662-9390-668804F54AD5}" type="slidenum">
              <a:rPr lang="fr-FR" smtClean="0"/>
              <a:pPr/>
              <a:t>‹N°›</a:t>
            </a:fld>
            <a:endParaRPr lang="fr-FR"/>
          </a:p>
        </p:txBody>
      </p:sp>
    </p:spTree>
    <p:extLst>
      <p:ext uri="{BB962C8B-B14F-4D97-AF65-F5344CB8AC3E}">
        <p14:creationId xmlns:p14="http://schemas.microsoft.com/office/powerpoint/2010/main" val="39939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4F9AB5D-9465-4181-81D1-8FD660B331CD}" type="datetimeFigureOut">
              <a:rPr lang="fr-FR" smtClean="0"/>
              <a:pPr/>
              <a:t>11/02/2019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72C48AA-FE70-4662-9390-668804F54AD5}" type="slidenum">
              <a:rPr lang="fr-FR" smtClean="0"/>
              <a:pPr/>
              <a:t>‹N°›</a:t>
            </a:fld>
            <a:endParaRPr lang="fr-FR"/>
          </a:p>
        </p:txBody>
      </p:sp>
    </p:spTree>
    <p:extLst>
      <p:ext uri="{BB962C8B-B14F-4D97-AF65-F5344CB8AC3E}">
        <p14:creationId xmlns:p14="http://schemas.microsoft.com/office/powerpoint/2010/main" val="2764443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9AB5D-9465-4181-81D1-8FD660B331CD}" type="datetimeFigureOut">
              <a:rPr lang="fr-FR" smtClean="0"/>
              <a:pPr/>
              <a:t>11/02/2019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72C48AA-FE70-4662-9390-668804F54AD5}" type="slidenum">
              <a:rPr lang="fr-FR" smtClean="0"/>
              <a:pPr/>
              <a:t>‹N°›</a:t>
            </a:fld>
            <a:endParaRPr lang="fr-FR"/>
          </a:p>
        </p:txBody>
      </p:sp>
    </p:spTree>
    <p:extLst>
      <p:ext uri="{BB962C8B-B14F-4D97-AF65-F5344CB8AC3E}">
        <p14:creationId xmlns:p14="http://schemas.microsoft.com/office/powerpoint/2010/main" val="481321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4F9AB5D-9465-4181-81D1-8FD660B331CD}" type="datetimeFigureOut">
              <a:rPr lang="fr-FR" smtClean="0"/>
              <a:pPr/>
              <a:t>11/02/2019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72C48AA-FE70-4662-9390-668804F54AD5}" type="slidenum">
              <a:rPr lang="fr-FR" smtClean="0"/>
              <a:pPr/>
              <a:t>‹N°›</a:t>
            </a:fld>
            <a:endParaRPr lang="fr-FR"/>
          </a:p>
        </p:txBody>
      </p:sp>
    </p:spTree>
    <p:extLst>
      <p:ext uri="{BB962C8B-B14F-4D97-AF65-F5344CB8AC3E}">
        <p14:creationId xmlns:p14="http://schemas.microsoft.com/office/powerpoint/2010/main" val="2689947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72C48AA-FE70-4662-9390-668804F54AD5}" type="slidenum">
              <a:rPr lang="fr-FR" smtClean="0"/>
              <a:pPr/>
              <a:t>‹N°›</a:t>
            </a:fld>
            <a:endParaRPr lang="fr-FR"/>
          </a:p>
        </p:txBody>
      </p:sp>
      <p:sp>
        <p:nvSpPr>
          <p:cNvPr id="5" name="Date Placeholder 4"/>
          <p:cNvSpPr>
            <a:spLocks noGrp="1"/>
          </p:cNvSpPr>
          <p:nvPr>
            <p:ph type="dt" sz="half" idx="10"/>
          </p:nvPr>
        </p:nvSpPr>
        <p:spPr/>
        <p:txBody>
          <a:bodyPr/>
          <a:lstStyle/>
          <a:p>
            <a:fld id="{E4F9AB5D-9465-4181-81D1-8FD660B331CD}" type="datetimeFigureOut">
              <a:rPr lang="fr-FR" smtClean="0"/>
              <a:pPr/>
              <a:t>11/02/2019</a:t>
            </a:fld>
            <a:endParaRPr lang="fr-FR"/>
          </a:p>
        </p:txBody>
      </p:sp>
    </p:spTree>
    <p:extLst>
      <p:ext uri="{BB962C8B-B14F-4D97-AF65-F5344CB8AC3E}">
        <p14:creationId xmlns:p14="http://schemas.microsoft.com/office/powerpoint/2010/main" val="2170972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F9AB5D-9465-4181-81D1-8FD660B331CD}" type="datetimeFigureOut">
              <a:rPr lang="fr-FR" smtClean="0"/>
              <a:pPr/>
              <a:t>11/02/2019</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72C48AA-FE70-4662-9390-668804F54AD5}" type="slidenum">
              <a:rPr lang="fr-FR" smtClean="0"/>
              <a:pPr/>
              <a:t>‹N°›</a:t>
            </a:fld>
            <a:endParaRPr lang="fr-FR"/>
          </a:p>
        </p:txBody>
      </p:sp>
    </p:spTree>
    <p:extLst>
      <p:ext uri="{BB962C8B-B14F-4D97-AF65-F5344CB8AC3E}">
        <p14:creationId xmlns:p14="http://schemas.microsoft.com/office/powerpoint/2010/main" val="234982023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96711" y="383822"/>
            <a:ext cx="11130845" cy="1323439"/>
          </a:xfrm>
          <a:prstGeom prst="rect">
            <a:avLst/>
          </a:prstGeom>
          <a:noFill/>
        </p:spPr>
        <p:txBody>
          <a:bodyPr wrap="square" rtlCol="0">
            <a:spAutoFit/>
          </a:bodyPr>
          <a:lstStyle/>
          <a:p>
            <a:pPr algn="ctr"/>
            <a:r>
              <a:rPr lang="fr-FR" sz="4000" dirty="0"/>
              <a:t>LA REFORME DU LYCEE ET DE LA CLASSE DE SECONDE 2019</a:t>
            </a:r>
          </a:p>
        </p:txBody>
      </p:sp>
      <p:sp>
        <p:nvSpPr>
          <p:cNvPr id="7" name="AutoShape 2" descr="Résultat de recherche d'images pour &quot;assomption lycée briey photo&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4" descr="Résultat de recherche d'images pour &quot;assomption lycée briey photo&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7"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92" y="1890889"/>
            <a:ext cx="4194352" cy="2506133"/>
          </a:xfrm>
          <a:prstGeom prst="rect">
            <a:avLst/>
          </a:prstGeom>
        </p:spPr>
      </p:pic>
      <p:pic>
        <p:nvPicPr>
          <p:cNvPr id="21" name="Imag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6155" y="2460977"/>
            <a:ext cx="5535623" cy="3872089"/>
          </a:xfrm>
          <a:prstGeom prst="rect">
            <a:avLst/>
          </a:prstGeom>
        </p:spPr>
      </p:pic>
    </p:spTree>
    <p:extLst>
      <p:ext uri="{BB962C8B-B14F-4D97-AF65-F5344CB8AC3E}">
        <p14:creationId xmlns:p14="http://schemas.microsoft.com/office/powerpoint/2010/main" val="145646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2867378"/>
            <a:ext cx="8596668" cy="2269066"/>
          </a:xfrm>
        </p:spPr>
        <p:txBody>
          <a:bodyPr/>
          <a:lstStyle/>
          <a:p>
            <a:r>
              <a:rPr lang="fr-FR" dirty="0"/>
              <a:t>PRESENTATION DE L’A.P PAR M. FIUMARA</a:t>
            </a:r>
            <a:br>
              <a:rPr lang="fr-FR" dirty="0"/>
            </a:br>
            <a:endParaRPr lang="fr-FR" dirty="0"/>
          </a:p>
        </p:txBody>
      </p:sp>
      <p:sp>
        <p:nvSpPr>
          <p:cNvPr id="3" name="Espace réservé du contenu 2"/>
          <p:cNvSpPr>
            <a:spLocks noGrp="1"/>
          </p:cNvSpPr>
          <p:nvPr>
            <p:ph idx="1"/>
          </p:nvPr>
        </p:nvSpPr>
        <p:spPr>
          <a:xfrm>
            <a:off x="677334" y="1682045"/>
            <a:ext cx="8596668" cy="4359318"/>
          </a:xfrm>
        </p:spPr>
        <p:txBody>
          <a:bodyPr>
            <a:normAutofit/>
          </a:bodyPr>
          <a:lstStyle/>
          <a:p>
            <a:endParaRPr lang="fr-FR" sz="3200" dirty="0">
              <a:solidFill>
                <a:schemeClr val="accent1"/>
              </a:solidFill>
            </a:endParaRPr>
          </a:p>
        </p:txBody>
      </p:sp>
    </p:spTree>
    <p:extLst>
      <p:ext uri="{BB962C8B-B14F-4D97-AF65-F5344CB8AC3E}">
        <p14:creationId xmlns:p14="http://schemas.microsoft.com/office/powerpoint/2010/main" val="330363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599"/>
            <a:ext cx="8596668" cy="3386667"/>
          </a:xfrm>
        </p:spPr>
        <p:txBody>
          <a:bodyPr/>
          <a:lstStyle/>
          <a:p>
            <a:pPr algn="ctr"/>
            <a:r>
              <a:rPr lang="fr-FR" dirty="0"/>
              <a:t/>
            </a:r>
            <a:br>
              <a:rPr lang="fr-FR" dirty="0"/>
            </a:br>
            <a:r>
              <a:rPr lang="fr-FR" dirty="0"/>
              <a:t/>
            </a:r>
            <a:br>
              <a:rPr lang="fr-FR" dirty="0"/>
            </a:br>
            <a:r>
              <a:rPr lang="fr-FR" dirty="0"/>
              <a:t/>
            </a:r>
            <a:br>
              <a:rPr lang="fr-FR" dirty="0"/>
            </a:br>
            <a:r>
              <a:rPr lang="fr-FR" dirty="0"/>
              <a:t>PRESENTATION DU CYCLE TERMINAL </a:t>
            </a:r>
            <a:br>
              <a:rPr lang="fr-FR" dirty="0"/>
            </a:br>
            <a:r>
              <a:rPr lang="fr-FR" dirty="0"/>
              <a:t/>
            </a:r>
            <a:br>
              <a:rPr lang="fr-FR" dirty="0"/>
            </a:br>
            <a:r>
              <a:rPr lang="fr-FR" dirty="0"/>
              <a:t>PAR MME NOURA</a:t>
            </a:r>
          </a:p>
        </p:txBody>
      </p:sp>
    </p:spTree>
    <p:extLst>
      <p:ext uri="{BB962C8B-B14F-4D97-AF65-F5344CB8AC3E}">
        <p14:creationId xmlns:p14="http://schemas.microsoft.com/office/powerpoint/2010/main" val="1955580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00125" y="285750"/>
            <a:ext cx="9867900" cy="584775"/>
          </a:xfrm>
          <a:prstGeom prst="rect">
            <a:avLst/>
          </a:prstGeom>
          <a:noFill/>
        </p:spPr>
        <p:txBody>
          <a:bodyPr wrap="square" rtlCol="0">
            <a:spAutoFit/>
          </a:bodyPr>
          <a:lstStyle/>
          <a:p>
            <a:pPr algn="ctr"/>
            <a:r>
              <a:rPr lang="fr-FR" sz="3200" dirty="0"/>
              <a:t>Organisation du cycle terminal</a:t>
            </a:r>
          </a:p>
        </p:txBody>
      </p:sp>
      <p:pic>
        <p:nvPicPr>
          <p:cNvPr id="7" name="Espace réservé du contenu 6"/>
          <p:cNvPicPr>
            <a:picLocks noGrp="1" noChangeAspect="1"/>
          </p:cNvPicPr>
          <p:nvPr>
            <p:ph idx="1"/>
          </p:nvPr>
        </p:nvPicPr>
        <p:blipFill>
          <a:blip r:embed="rId2" cstate="print">
            <a:duotone>
              <a:schemeClr val="accent4">
                <a:shade val="45000"/>
                <a:satMod val="135000"/>
              </a:schemeClr>
              <a:prstClr val="white"/>
            </a:duotone>
          </a:blip>
          <a:stretch>
            <a:fillRect/>
          </a:stretch>
        </p:blipFill>
        <p:spPr>
          <a:xfrm>
            <a:off x="798023" y="983345"/>
            <a:ext cx="9010996" cy="5361450"/>
          </a:xfrm>
          <a:prstGeom prst="rect">
            <a:avLst/>
          </a:prstGeom>
        </p:spPr>
      </p:pic>
    </p:spTree>
    <p:extLst>
      <p:ext uri="{BB962C8B-B14F-4D97-AF65-F5344CB8AC3E}">
        <p14:creationId xmlns:p14="http://schemas.microsoft.com/office/powerpoint/2010/main" val="4188983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Déroulement du « nouveau bac »</a:t>
            </a:r>
          </a:p>
        </p:txBody>
      </p:sp>
      <p:pic>
        <p:nvPicPr>
          <p:cNvPr id="4" name="Picture 2" descr="M:\str-delcom\BAC 2021\PPT\PPT POUR PARENTS 3E\Visuels\épreuves\epreuves_graphe.jpg"/>
          <p:cNvPicPr>
            <a:picLocks noGrp="1" noChangeAspect="1" noChangeArrowheads="1"/>
          </p:cNvPicPr>
          <p:nvPr>
            <p:ph idx="1"/>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0086" y="1238596"/>
            <a:ext cx="8803419" cy="5509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324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Ce que nous proposons l’an prochain:</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72058499"/>
              </p:ext>
            </p:extLst>
          </p:nvPr>
        </p:nvGraphicFramePr>
        <p:xfrm>
          <a:off x="773084" y="1188718"/>
          <a:ext cx="8229599" cy="5189611"/>
        </p:xfrm>
        <a:graphic>
          <a:graphicData uri="http://schemas.openxmlformats.org/drawingml/2006/table">
            <a:tbl>
              <a:tblPr/>
              <a:tblGrid>
                <a:gridCol w="8229599">
                  <a:extLst>
                    <a:ext uri="{9D8B030D-6E8A-4147-A177-3AD203B41FA5}">
                      <a16:colId xmlns:a16="http://schemas.microsoft.com/office/drawing/2014/main" xmlns="" val="1016202761"/>
                    </a:ext>
                  </a:extLst>
                </a:gridCol>
              </a:tblGrid>
              <a:tr h="706584">
                <a:tc>
                  <a:txBody>
                    <a:bodyPr/>
                    <a:lstStyle/>
                    <a:p>
                      <a:r>
                        <a:rPr lang="fr-FR" dirty="0">
                          <a:effectLst/>
                        </a:rPr>
                        <a:t>Histoire – Géographie, Géopolitique, Sciences Politiques *</a:t>
                      </a:r>
                    </a:p>
                  </a:txBody>
                  <a:tcPr anchor="ctr">
                    <a:lnL>
                      <a:noFill/>
                    </a:lnL>
                    <a:lnR>
                      <a:noFill/>
                    </a:lnR>
                    <a:lnT>
                      <a:noFill/>
                    </a:lnT>
                    <a:lnB>
                      <a:noFill/>
                    </a:lnB>
                    <a:solidFill>
                      <a:schemeClr val="bg1"/>
                    </a:solidFill>
                  </a:tcPr>
                </a:tc>
                <a:extLst>
                  <a:ext uri="{0D108BD9-81ED-4DB2-BD59-A6C34878D82A}">
                    <a16:rowId xmlns:a16="http://schemas.microsoft.com/office/drawing/2014/main" xmlns="" val="3221859556"/>
                  </a:ext>
                </a:extLst>
              </a:tr>
              <a:tr h="507077">
                <a:tc>
                  <a:txBody>
                    <a:bodyPr/>
                    <a:lstStyle/>
                    <a:p>
                      <a:r>
                        <a:rPr lang="fr-FR" dirty="0">
                          <a:effectLst/>
                        </a:rPr>
                        <a:t>Humanités, Littérature, Philosophie</a:t>
                      </a:r>
                    </a:p>
                  </a:txBody>
                  <a:tcPr anchor="ctr">
                    <a:lnL>
                      <a:noFill/>
                    </a:lnL>
                    <a:lnR>
                      <a:noFill/>
                    </a:lnR>
                    <a:lnT>
                      <a:noFill/>
                    </a:lnT>
                    <a:lnB>
                      <a:noFill/>
                    </a:lnB>
                    <a:solidFill>
                      <a:schemeClr val="bg1"/>
                    </a:solidFill>
                  </a:tcPr>
                </a:tc>
                <a:extLst>
                  <a:ext uri="{0D108BD9-81ED-4DB2-BD59-A6C34878D82A}">
                    <a16:rowId xmlns:a16="http://schemas.microsoft.com/office/drawing/2014/main" xmlns="" val="3919695553"/>
                  </a:ext>
                </a:extLst>
              </a:tr>
              <a:tr h="540326">
                <a:tc>
                  <a:txBody>
                    <a:bodyPr/>
                    <a:lstStyle/>
                    <a:p>
                      <a:r>
                        <a:rPr lang="fr-FR" dirty="0">
                          <a:effectLst/>
                        </a:rPr>
                        <a:t>Langues, Littératures et Cultures étrangères (</a:t>
                      </a:r>
                      <a:r>
                        <a:rPr lang="fr-FR" dirty="0">
                          <a:solidFill>
                            <a:schemeClr val="tx1"/>
                          </a:solidFill>
                          <a:effectLst/>
                        </a:rPr>
                        <a:t>Anglais</a:t>
                      </a:r>
                      <a:r>
                        <a:rPr lang="fr-FR" dirty="0">
                          <a:effectLst/>
                        </a:rPr>
                        <a:t>) **</a:t>
                      </a:r>
                    </a:p>
                  </a:txBody>
                  <a:tcPr anchor="ctr">
                    <a:lnL>
                      <a:noFill/>
                    </a:lnL>
                    <a:lnR>
                      <a:noFill/>
                    </a:lnR>
                    <a:lnT>
                      <a:noFill/>
                    </a:lnT>
                    <a:lnB>
                      <a:noFill/>
                    </a:lnB>
                    <a:solidFill>
                      <a:schemeClr val="bg1"/>
                    </a:solidFill>
                  </a:tcPr>
                </a:tc>
                <a:extLst>
                  <a:ext uri="{0D108BD9-81ED-4DB2-BD59-A6C34878D82A}">
                    <a16:rowId xmlns:a16="http://schemas.microsoft.com/office/drawing/2014/main" xmlns="" val="32279513"/>
                  </a:ext>
                </a:extLst>
              </a:tr>
              <a:tr h="540328">
                <a:tc>
                  <a:txBody>
                    <a:bodyPr/>
                    <a:lstStyle/>
                    <a:p>
                      <a:r>
                        <a:rPr lang="fr-FR" dirty="0">
                          <a:effectLst/>
                        </a:rPr>
                        <a:t>Sciences Économiques et Sociales</a:t>
                      </a:r>
                    </a:p>
                  </a:txBody>
                  <a:tcPr anchor="ctr">
                    <a:lnL>
                      <a:noFill/>
                    </a:lnL>
                    <a:lnR>
                      <a:noFill/>
                    </a:lnR>
                    <a:lnT>
                      <a:noFill/>
                    </a:lnT>
                    <a:lnB>
                      <a:noFill/>
                    </a:lnB>
                    <a:solidFill>
                      <a:schemeClr val="bg1"/>
                    </a:solidFill>
                  </a:tcPr>
                </a:tc>
                <a:extLst>
                  <a:ext uri="{0D108BD9-81ED-4DB2-BD59-A6C34878D82A}">
                    <a16:rowId xmlns:a16="http://schemas.microsoft.com/office/drawing/2014/main" xmlns="" val="1349417091"/>
                  </a:ext>
                </a:extLst>
              </a:tr>
              <a:tr h="532014">
                <a:tc>
                  <a:txBody>
                    <a:bodyPr/>
                    <a:lstStyle/>
                    <a:p>
                      <a:r>
                        <a:rPr lang="fr-FR" dirty="0">
                          <a:effectLst/>
                        </a:rPr>
                        <a:t>Mathématiques</a:t>
                      </a:r>
                    </a:p>
                  </a:txBody>
                  <a:tcPr anchor="ctr">
                    <a:lnL>
                      <a:noFill/>
                    </a:lnL>
                    <a:lnR>
                      <a:noFill/>
                    </a:lnR>
                    <a:lnT>
                      <a:noFill/>
                    </a:lnT>
                    <a:lnB>
                      <a:noFill/>
                    </a:lnB>
                    <a:solidFill>
                      <a:schemeClr val="bg1"/>
                    </a:solidFill>
                  </a:tcPr>
                </a:tc>
                <a:extLst>
                  <a:ext uri="{0D108BD9-81ED-4DB2-BD59-A6C34878D82A}">
                    <a16:rowId xmlns:a16="http://schemas.microsoft.com/office/drawing/2014/main" xmlns="" val="2258947048"/>
                  </a:ext>
                </a:extLst>
              </a:tr>
              <a:tr h="540328">
                <a:tc>
                  <a:txBody>
                    <a:bodyPr/>
                    <a:lstStyle/>
                    <a:p>
                      <a:r>
                        <a:rPr lang="fr-FR" dirty="0">
                          <a:effectLst/>
                        </a:rPr>
                        <a:t>Physique – Chimie</a:t>
                      </a:r>
                    </a:p>
                  </a:txBody>
                  <a:tcPr anchor="ctr">
                    <a:lnL>
                      <a:noFill/>
                    </a:lnL>
                    <a:lnR>
                      <a:noFill/>
                    </a:lnR>
                    <a:lnT>
                      <a:noFill/>
                    </a:lnT>
                    <a:lnB>
                      <a:noFill/>
                    </a:lnB>
                    <a:solidFill>
                      <a:schemeClr val="bg1"/>
                    </a:solidFill>
                  </a:tcPr>
                </a:tc>
                <a:extLst>
                  <a:ext uri="{0D108BD9-81ED-4DB2-BD59-A6C34878D82A}">
                    <a16:rowId xmlns:a16="http://schemas.microsoft.com/office/drawing/2014/main" xmlns="" val="3650942512"/>
                  </a:ext>
                </a:extLst>
              </a:tr>
              <a:tr h="1822954">
                <a:tc>
                  <a:txBody>
                    <a:bodyPr/>
                    <a:lstStyle/>
                    <a:p>
                      <a:r>
                        <a:rPr lang="fr-FR" dirty="0">
                          <a:effectLst/>
                        </a:rPr>
                        <a:t>Sciences de la Vie et de la Terre</a:t>
                      </a:r>
                    </a:p>
                    <a:p>
                      <a:endParaRPr lang="fr-FR" dirty="0">
                        <a:effectLst/>
                      </a:endParaRPr>
                    </a:p>
                    <a:p>
                      <a:r>
                        <a:rPr lang="fr-FR" sz="1500" baseline="0" dirty="0"/>
                        <a:t>Les élèves devront choisir 3 enseignements de spécialités en classe de Première (à raison de 4 heures hebdomadaires par spécialité).</a:t>
                      </a:r>
                      <a:br>
                        <a:rPr lang="fr-FR" sz="1500" baseline="0" dirty="0"/>
                      </a:br>
                      <a:r>
                        <a:rPr lang="fr-FR" sz="1500" baseline="0" dirty="0"/>
                        <a:t>L’ensemble des enseignements de spécialités suivis en classe Première seront proposés également en classe de Terminale à la rentrée de septembre 2020.</a:t>
                      </a:r>
                      <a:endParaRPr lang="fr-FR" sz="1500" baseline="0" dirty="0">
                        <a:effectLst/>
                      </a:endParaRPr>
                    </a:p>
                  </a:txBody>
                  <a:tcPr anchor="ctr">
                    <a:lnL>
                      <a:noFill/>
                    </a:lnL>
                    <a:lnR>
                      <a:noFill/>
                    </a:lnR>
                    <a:lnT>
                      <a:noFill/>
                    </a:lnT>
                    <a:lnB>
                      <a:noFill/>
                    </a:lnB>
                    <a:solidFill>
                      <a:schemeClr val="bg1"/>
                    </a:solidFill>
                  </a:tcPr>
                </a:tc>
                <a:extLst>
                  <a:ext uri="{0D108BD9-81ED-4DB2-BD59-A6C34878D82A}">
                    <a16:rowId xmlns:a16="http://schemas.microsoft.com/office/drawing/2014/main" xmlns="" val="4242476701"/>
                  </a:ext>
                </a:extLst>
              </a:tr>
            </a:tbl>
          </a:graphicData>
        </a:graphic>
      </p:graphicFrame>
    </p:spTree>
    <p:extLst>
      <p:ext uri="{BB962C8B-B14F-4D97-AF65-F5344CB8AC3E}">
        <p14:creationId xmlns:p14="http://schemas.microsoft.com/office/powerpoint/2010/main" val="2503591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805400" y="1"/>
            <a:ext cx="7881400" cy="862807"/>
          </a:xfrm>
          <a:prstGeom prst="rect">
            <a:avLst/>
          </a:prstGeom>
        </p:spPr>
        <p:txBody>
          <a:bodyPr vert="horz" lIns="91440" tIns="45720" rIns="91440" bIns="45720" rtlCol="0" anchor="t">
            <a:normAutofit fontScale="3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solidFill>
                  <a:srgbClr val="683086"/>
                </a:solidFill>
              </a:rPr>
              <a:t/>
            </a:r>
            <a:br>
              <a:rPr lang="fr-FR" dirty="0">
                <a:solidFill>
                  <a:srgbClr val="683086"/>
                </a:solidFill>
              </a:rPr>
            </a:br>
            <a:r>
              <a:rPr lang="fr-FR" dirty="0">
                <a:solidFill>
                  <a:schemeClr val="tx1"/>
                </a:solidFill>
              </a:rPr>
              <a:t>Construire son projet d’orientation : comment choisir ses enseignements de spécialité ? </a:t>
            </a:r>
            <a:r>
              <a:rPr lang="fr-FR" dirty="0">
                <a:solidFill>
                  <a:srgbClr val="683086"/>
                </a:solidFill>
              </a:rPr>
              <a:t/>
            </a:r>
            <a:br>
              <a:rPr lang="fr-FR" dirty="0">
                <a:solidFill>
                  <a:srgbClr val="683086"/>
                </a:solidFill>
              </a:rPr>
            </a:br>
            <a:endParaRPr lang="fr-FR" dirty="0"/>
          </a:p>
        </p:txBody>
      </p:sp>
      <p:grpSp>
        <p:nvGrpSpPr>
          <p:cNvPr id="5" name="Group 4"/>
          <p:cNvGrpSpPr>
            <a:grpSpLocks noChangeAspect="1"/>
          </p:cNvGrpSpPr>
          <p:nvPr/>
        </p:nvGrpSpPr>
        <p:grpSpPr bwMode="auto">
          <a:xfrm>
            <a:off x="805400" y="862808"/>
            <a:ext cx="7545387" cy="5818909"/>
            <a:chOff x="615" y="1038"/>
            <a:chExt cx="4753" cy="2728"/>
          </a:xfrm>
        </p:grpSpPr>
        <p:grpSp>
          <p:nvGrpSpPr>
            <p:cNvPr id="6" name="Group 205"/>
            <p:cNvGrpSpPr>
              <a:grpSpLocks/>
            </p:cNvGrpSpPr>
            <p:nvPr/>
          </p:nvGrpSpPr>
          <p:grpSpPr bwMode="auto">
            <a:xfrm>
              <a:off x="615" y="1038"/>
              <a:ext cx="4753" cy="2728"/>
              <a:chOff x="615" y="1038"/>
              <a:chExt cx="4753" cy="2728"/>
            </a:xfrm>
          </p:grpSpPr>
          <p:sp>
            <p:nvSpPr>
              <p:cNvPr id="32" name="Rectangle 7"/>
              <p:cNvSpPr>
                <a:spLocks noChangeArrowheads="1"/>
              </p:cNvSpPr>
              <p:nvPr/>
            </p:nvSpPr>
            <p:spPr bwMode="auto">
              <a:xfrm>
                <a:off x="2137" y="174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fr-FR" altLang="fr-FR" dirty="0">
                  <a:solidFill>
                    <a:prstClr val="black"/>
                  </a:solidFill>
                </a:endParaRPr>
              </a:p>
            </p:txBody>
          </p:sp>
          <p:sp>
            <p:nvSpPr>
              <p:cNvPr id="33" name="Rectangle 15"/>
              <p:cNvSpPr>
                <a:spLocks noChangeArrowheads="1"/>
              </p:cNvSpPr>
              <p:nvPr/>
            </p:nvSpPr>
            <p:spPr bwMode="auto">
              <a:xfrm>
                <a:off x="2539" y="1743"/>
                <a:ext cx="11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fr-FR" altLang="fr-FR">
                  <a:solidFill>
                    <a:prstClr val="black"/>
                  </a:solidFill>
                </a:endParaRPr>
              </a:p>
            </p:txBody>
          </p:sp>
          <p:sp>
            <p:nvSpPr>
              <p:cNvPr id="34" name="Rectangle 18"/>
              <p:cNvSpPr>
                <a:spLocks noChangeArrowheads="1"/>
              </p:cNvSpPr>
              <p:nvPr/>
            </p:nvSpPr>
            <p:spPr bwMode="auto">
              <a:xfrm>
                <a:off x="2674" y="1743"/>
                <a:ext cx="11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fr-FR" altLang="fr-FR">
                  <a:solidFill>
                    <a:prstClr val="black"/>
                  </a:solidFill>
                </a:endParaRPr>
              </a:p>
            </p:txBody>
          </p:sp>
          <p:sp>
            <p:nvSpPr>
              <p:cNvPr id="35" name="Rectangle 33"/>
              <p:cNvSpPr>
                <a:spLocks noChangeArrowheads="1"/>
              </p:cNvSpPr>
              <p:nvPr/>
            </p:nvSpPr>
            <p:spPr bwMode="auto">
              <a:xfrm>
                <a:off x="3377" y="1743"/>
                <a:ext cx="11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fr-FR" altLang="fr-FR">
                  <a:solidFill>
                    <a:prstClr val="black"/>
                  </a:solidFill>
                </a:endParaRPr>
              </a:p>
            </p:txBody>
          </p:sp>
          <p:sp>
            <p:nvSpPr>
              <p:cNvPr id="36" name="Rectangle 34"/>
              <p:cNvSpPr>
                <a:spLocks noChangeArrowheads="1"/>
              </p:cNvSpPr>
              <p:nvPr/>
            </p:nvSpPr>
            <p:spPr bwMode="auto">
              <a:xfrm>
                <a:off x="3401" y="174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fr-FR" altLang="fr-FR" dirty="0">
                  <a:solidFill>
                    <a:prstClr val="black"/>
                  </a:solidFill>
                </a:endParaRPr>
              </a:p>
            </p:txBody>
          </p:sp>
          <p:sp>
            <p:nvSpPr>
              <p:cNvPr id="37" name="Rectangle 36"/>
              <p:cNvSpPr>
                <a:spLocks noChangeArrowheads="1"/>
              </p:cNvSpPr>
              <p:nvPr/>
            </p:nvSpPr>
            <p:spPr bwMode="auto">
              <a:xfrm>
                <a:off x="3501" y="174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fr-FR" altLang="fr-FR" dirty="0">
                  <a:solidFill>
                    <a:prstClr val="black"/>
                  </a:solidFill>
                </a:endParaRPr>
              </a:p>
            </p:txBody>
          </p:sp>
          <p:sp>
            <p:nvSpPr>
              <p:cNvPr id="38" name="Rectangle 39"/>
              <p:cNvSpPr>
                <a:spLocks noChangeArrowheads="1"/>
              </p:cNvSpPr>
              <p:nvPr/>
            </p:nvSpPr>
            <p:spPr bwMode="auto">
              <a:xfrm>
                <a:off x="3649" y="174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fr-FR" altLang="fr-FR" dirty="0">
                  <a:solidFill>
                    <a:prstClr val="black"/>
                  </a:solidFill>
                </a:endParaRPr>
              </a:p>
            </p:txBody>
          </p:sp>
          <p:sp>
            <p:nvSpPr>
              <p:cNvPr id="39" name="Freeform 44"/>
              <p:cNvSpPr>
                <a:spLocks/>
              </p:cNvSpPr>
              <p:nvPr/>
            </p:nvSpPr>
            <p:spPr bwMode="auto">
              <a:xfrm>
                <a:off x="1535" y="2151"/>
                <a:ext cx="1407" cy="385"/>
              </a:xfrm>
              <a:custGeom>
                <a:avLst/>
                <a:gdLst>
                  <a:gd name="T0" fmla="*/ 0 w 3120"/>
                  <a:gd name="T1" fmla="*/ 142 h 854"/>
                  <a:gd name="T2" fmla="*/ 0 w 3120"/>
                  <a:gd name="T3" fmla="*/ 142 h 854"/>
                  <a:gd name="T4" fmla="*/ 143 w 3120"/>
                  <a:gd name="T5" fmla="*/ 0 h 854"/>
                  <a:gd name="T6" fmla="*/ 2978 w 3120"/>
                  <a:gd name="T7" fmla="*/ 0 h 854"/>
                  <a:gd name="T8" fmla="*/ 3120 w 3120"/>
                  <a:gd name="T9" fmla="*/ 142 h 854"/>
                  <a:gd name="T10" fmla="*/ 3120 w 3120"/>
                  <a:gd name="T11" fmla="*/ 711 h 854"/>
                  <a:gd name="T12" fmla="*/ 2978 w 3120"/>
                  <a:gd name="T13" fmla="*/ 854 h 854"/>
                  <a:gd name="T14" fmla="*/ 143 w 3120"/>
                  <a:gd name="T15" fmla="*/ 854 h 854"/>
                  <a:gd name="T16" fmla="*/ 0 w 3120"/>
                  <a:gd name="T17" fmla="*/ 711 h 854"/>
                  <a:gd name="T18" fmla="*/ 0 w 3120"/>
                  <a:gd name="T19" fmla="*/ 142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0" h="854">
                    <a:moveTo>
                      <a:pt x="0" y="142"/>
                    </a:moveTo>
                    <a:lnTo>
                      <a:pt x="0" y="142"/>
                    </a:lnTo>
                    <a:cubicBezTo>
                      <a:pt x="0" y="64"/>
                      <a:pt x="64" y="0"/>
                      <a:pt x="143" y="0"/>
                    </a:cubicBezTo>
                    <a:lnTo>
                      <a:pt x="2978" y="0"/>
                    </a:lnTo>
                    <a:cubicBezTo>
                      <a:pt x="3057" y="0"/>
                      <a:pt x="3120" y="64"/>
                      <a:pt x="3120" y="142"/>
                    </a:cubicBezTo>
                    <a:lnTo>
                      <a:pt x="3120" y="711"/>
                    </a:lnTo>
                    <a:cubicBezTo>
                      <a:pt x="3120" y="790"/>
                      <a:pt x="3057" y="854"/>
                      <a:pt x="2978" y="854"/>
                    </a:cubicBezTo>
                    <a:lnTo>
                      <a:pt x="143" y="854"/>
                    </a:lnTo>
                    <a:cubicBezTo>
                      <a:pt x="64" y="854"/>
                      <a:pt x="0" y="790"/>
                      <a:pt x="0" y="711"/>
                    </a:cubicBezTo>
                    <a:lnTo>
                      <a:pt x="0" y="142"/>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40" name="Freeform 45"/>
              <p:cNvSpPr>
                <a:spLocks/>
              </p:cNvSpPr>
              <p:nvPr/>
            </p:nvSpPr>
            <p:spPr bwMode="auto">
              <a:xfrm>
                <a:off x="1535" y="2151"/>
                <a:ext cx="1407" cy="385"/>
              </a:xfrm>
              <a:custGeom>
                <a:avLst/>
                <a:gdLst>
                  <a:gd name="T0" fmla="*/ 0 w 3120"/>
                  <a:gd name="T1" fmla="*/ 142 h 854"/>
                  <a:gd name="T2" fmla="*/ 0 w 3120"/>
                  <a:gd name="T3" fmla="*/ 142 h 854"/>
                  <a:gd name="T4" fmla="*/ 143 w 3120"/>
                  <a:gd name="T5" fmla="*/ 0 h 854"/>
                  <a:gd name="T6" fmla="*/ 2978 w 3120"/>
                  <a:gd name="T7" fmla="*/ 0 h 854"/>
                  <a:gd name="T8" fmla="*/ 3120 w 3120"/>
                  <a:gd name="T9" fmla="*/ 142 h 854"/>
                  <a:gd name="T10" fmla="*/ 3120 w 3120"/>
                  <a:gd name="T11" fmla="*/ 711 h 854"/>
                  <a:gd name="T12" fmla="*/ 2978 w 3120"/>
                  <a:gd name="T13" fmla="*/ 854 h 854"/>
                  <a:gd name="T14" fmla="*/ 143 w 3120"/>
                  <a:gd name="T15" fmla="*/ 854 h 854"/>
                  <a:gd name="T16" fmla="*/ 0 w 3120"/>
                  <a:gd name="T17" fmla="*/ 711 h 854"/>
                  <a:gd name="T18" fmla="*/ 0 w 3120"/>
                  <a:gd name="T19" fmla="*/ 142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0" h="854">
                    <a:moveTo>
                      <a:pt x="0" y="142"/>
                    </a:moveTo>
                    <a:lnTo>
                      <a:pt x="0" y="142"/>
                    </a:lnTo>
                    <a:cubicBezTo>
                      <a:pt x="0" y="64"/>
                      <a:pt x="64" y="0"/>
                      <a:pt x="143" y="0"/>
                    </a:cubicBezTo>
                    <a:lnTo>
                      <a:pt x="2978" y="0"/>
                    </a:lnTo>
                    <a:cubicBezTo>
                      <a:pt x="3057" y="0"/>
                      <a:pt x="3120" y="64"/>
                      <a:pt x="3120" y="142"/>
                    </a:cubicBezTo>
                    <a:lnTo>
                      <a:pt x="3120" y="711"/>
                    </a:lnTo>
                    <a:cubicBezTo>
                      <a:pt x="3120" y="790"/>
                      <a:pt x="3057" y="854"/>
                      <a:pt x="2978" y="854"/>
                    </a:cubicBezTo>
                    <a:lnTo>
                      <a:pt x="143" y="854"/>
                    </a:lnTo>
                    <a:cubicBezTo>
                      <a:pt x="64" y="854"/>
                      <a:pt x="0" y="790"/>
                      <a:pt x="0" y="711"/>
                    </a:cubicBezTo>
                    <a:lnTo>
                      <a:pt x="0" y="142"/>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41" name="Rectangle 46"/>
              <p:cNvSpPr>
                <a:spLocks noChangeArrowheads="1"/>
              </p:cNvSpPr>
              <p:nvPr/>
            </p:nvSpPr>
            <p:spPr bwMode="auto">
              <a:xfrm>
                <a:off x="1735" y="2284"/>
                <a:ext cx="11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C</a:t>
                </a:r>
                <a:endParaRPr lang="fr-FR" altLang="fr-FR">
                  <a:solidFill>
                    <a:prstClr val="black"/>
                  </a:solidFill>
                </a:endParaRPr>
              </a:p>
            </p:txBody>
          </p:sp>
          <p:sp>
            <p:nvSpPr>
              <p:cNvPr id="42" name="Rectangle 47"/>
              <p:cNvSpPr>
                <a:spLocks noChangeArrowheads="1"/>
              </p:cNvSpPr>
              <p:nvPr/>
            </p:nvSpPr>
            <p:spPr bwMode="auto">
              <a:xfrm>
                <a:off x="1792" y="2284"/>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o</a:t>
                </a:r>
                <a:endParaRPr lang="fr-FR" altLang="fr-FR">
                  <a:solidFill>
                    <a:prstClr val="black"/>
                  </a:solidFill>
                </a:endParaRPr>
              </a:p>
            </p:txBody>
          </p:sp>
          <p:sp>
            <p:nvSpPr>
              <p:cNvPr id="43" name="Rectangle 48"/>
              <p:cNvSpPr>
                <a:spLocks noChangeArrowheads="1"/>
              </p:cNvSpPr>
              <p:nvPr/>
            </p:nvSpPr>
            <p:spPr bwMode="auto">
              <a:xfrm>
                <a:off x="1849" y="2284"/>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n</a:t>
                </a:r>
                <a:endParaRPr lang="fr-FR" altLang="fr-FR">
                  <a:solidFill>
                    <a:prstClr val="black"/>
                  </a:solidFill>
                </a:endParaRPr>
              </a:p>
            </p:txBody>
          </p:sp>
          <p:sp>
            <p:nvSpPr>
              <p:cNvPr id="44" name="Rectangle 49"/>
              <p:cNvSpPr>
                <a:spLocks noChangeArrowheads="1"/>
              </p:cNvSpPr>
              <p:nvPr/>
            </p:nvSpPr>
            <p:spPr bwMode="auto">
              <a:xfrm>
                <a:off x="1906" y="2284"/>
                <a:ext cx="9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dirty="0">
                    <a:solidFill>
                      <a:srgbClr val="000000"/>
                    </a:solidFill>
                    <a:latin typeface="Calibri" panose="020F0502020204030204" pitchFamily="34" charset="0"/>
                  </a:rPr>
                  <a:t>t</a:t>
                </a:r>
                <a:endParaRPr lang="fr-FR" altLang="fr-FR" dirty="0">
                  <a:solidFill>
                    <a:prstClr val="black"/>
                  </a:solidFill>
                </a:endParaRPr>
              </a:p>
            </p:txBody>
          </p:sp>
          <p:sp>
            <p:nvSpPr>
              <p:cNvPr id="45" name="Rectangle 50"/>
              <p:cNvSpPr>
                <a:spLocks noChangeArrowheads="1"/>
              </p:cNvSpPr>
              <p:nvPr/>
            </p:nvSpPr>
            <p:spPr bwMode="auto">
              <a:xfrm>
                <a:off x="1943" y="2284"/>
                <a:ext cx="11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e</a:t>
                </a:r>
                <a:endParaRPr lang="fr-FR" altLang="fr-FR">
                  <a:solidFill>
                    <a:prstClr val="black"/>
                  </a:solidFill>
                </a:endParaRPr>
              </a:p>
            </p:txBody>
          </p:sp>
          <p:sp>
            <p:nvSpPr>
              <p:cNvPr id="46" name="Rectangle 51"/>
              <p:cNvSpPr>
                <a:spLocks noChangeArrowheads="1"/>
              </p:cNvSpPr>
              <p:nvPr/>
            </p:nvSpPr>
            <p:spPr bwMode="auto">
              <a:xfrm>
                <a:off x="1996" y="2284"/>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n</a:t>
                </a:r>
                <a:endParaRPr lang="fr-FR" altLang="fr-FR">
                  <a:solidFill>
                    <a:prstClr val="black"/>
                  </a:solidFill>
                </a:endParaRPr>
              </a:p>
            </p:txBody>
          </p:sp>
          <p:sp>
            <p:nvSpPr>
              <p:cNvPr id="47" name="Rectangle 52"/>
              <p:cNvSpPr>
                <a:spLocks noChangeArrowheads="1"/>
              </p:cNvSpPr>
              <p:nvPr/>
            </p:nvSpPr>
            <p:spPr bwMode="auto">
              <a:xfrm>
                <a:off x="2053" y="2284"/>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u</a:t>
                </a:r>
                <a:endParaRPr lang="fr-FR" altLang="fr-FR">
                  <a:solidFill>
                    <a:prstClr val="black"/>
                  </a:solidFill>
                </a:endParaRPr>
              </a:p>
            </p:txBody>
          </p:sp>
          <p:sp>
            <p:nvSpPr>
              <p:cNvPr id="48" name="Rectangle 53"/>
              <p:cNvSpPr>
                <a:spLocks noChangeArrowheads="1"/>
              </p:cNvSpPr>
              <p:nvPr/>
            </p:nvSpPr>
            <p:spPr bwMode="auto">
              <a:xfrm>
                <a:off x="2110" y="2284"/>
                <a:ext cx="10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s</a:t>
                </a:r>
                <a:endParaRPr lang="fr-FR" altLang="fr-FR">
                  <a:solidFill>
                    <a:prstClr val="black"/>
                  </a:solidFill>
                </a:endParaRPr>
              </a:p>
            </p:txBody>
          </p:sp>
          <p:sp>
            <p:nvSpPr>
              <p:cNvPr id="49" name="Rectangle 54"/>
              <p:cNvSpPr>
                <a:spLocks noChangeArrowheads="1"/>
              </p:cNvSpPr>
              <p:nvPr/>
            </p:nvSpPr>
            <p:spPr bwMode="auto">
              <a:xfrm>
                <a:off x="2152" y="2284"/>
                <a:ext cx="11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fr-FR" altLang="fr-FR">
                  <a:solidFill>
                    <a:prstClr val="black"/>
                  </a:solidFill>
                </a:endParaRPr>
              </a:p>
            </p:txBody>
          </p:sp>
          <p:sp>
            <p:nvSpPr>
              <p:cNvPr id="50" name="Rectangle 55"/>
              <p:cNvSpPr>
                <a:spLocks noChangeArrowheads="1"/>
              </p:cNvSpPr>
              <p:nvPr/>
            </p:nvSpPr>
            <p:spPr bwMode="auto">
              <a:xfrm>
                <a:off x="2177" y="2284"/>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d</a:t>
                </a:r>
                <a:endParaRPr lang="fr-FR" altLang="fr-FR">
                  <a:solidFill>
                    <a:prstClr val="black"/>
                  </a:solidFill>
                </a:endParaRPr>
              </a:p>
            </p:txBody>
          </p:sp>
          <p:sp>
            <p:nvSpPr>
              <p:cNvPr id="51" name="Rectangle 56"/>
              <p:cNvSpPr>
                <a:spLocks noChangeArrowheads="1"/>
              </p:cNvSpPr>
              <p:nvPr/>
            </p:nvSpPr>
            <p:spPr bwMode="auto">
              <a:xfrm>
                <a:off x="2234" y="2284"/>
                <a:ext cx="8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i</a:t>
                </a:r>
                <a:endParaRPr lang="fr-FR" altLang="fr-FR">
                  <a:solidFill>
                    <a:prstClr val="black"/>
                  </a:solidFill>
                </a:endParaRPr>
              </a:p>
            </p:txBody>
          </p:sp>
          <p:sp>
            <p:nvSpPr>
              <p:cNvPr id="52" name="Rectangle 57"/>
              <p:cNvSpPr>
                <a:spLocks noChangeArrowheads="1"/>
              </p:cNvSpPr>
              <p:nvPr/>
            </p:nvSpPr>
            <p:spPr bwMode="auto">
              <a:xfrm>
                <a:off x="2259" y="2284"/>
                <a:ext cx="10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s</a:t>
                </a:r>
                <a:endParaRPr lang="fr-FR" altLang="fr-FR">
                  <a:solidFill>
                    <a:prstClr val="black"/>
                  </a:solidFill>
                </a:endParaRPr>
              </a:p>
            </p:txBody>
          </p:sp>
          <p:sp>
            <p:nvSpPr>
              <p:cNvPr id="53" name="Rectangle 58"/>
              <p:cNvSpPr>
                <a:spLocks noChangeArrowheads="1"/>
              </p:cNvSpPr>
              <p:nvPr/>
            </p:nvSpPr>
            <p:spPr bwMode="auto">
              <a:xfrm>
                <a:off x="2301" y="2284"/>
                <a:ext cx="10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c</a:t>
                </a:r>
                <a:endParaRPr lang="fr-FR" altLang="fr-FR">
                  <a:solidFill>
                    <a:prstClr val="black"/>
                  </a:solidFill>
                </a:endParaRPr>
              </a:p>
            </p:txBody>
          </p:sp>
          <p:sp>
            <p:nvSpPr>
              <p:cNvPr id="54" name="Rectangle 59"/>
              <p:cNvSpPr>
                <a:spLocks noChangeArrowheads="1"/>
              </p:cNvSpPr>
              <p:nvPr/>
            </p:nvSpPr>
            <p:spPr bwMode="auto">
              <a:xfrm>
                <a:off x="2347" y="2284"/>
                <a:ext cx="8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i</a:t>
                </a:r>
                <a:endParaRPr lang="fr-FR" altLang="fr-FR">
                  <a:solidFill>
                    <a:prstClr val="black"/>
                  </a:solidFill>
                </a:endParaRPr>
              </a:p>
            </p:txBody>
          </p:sp>
          <p:sp>
            <p:nvSpPr>
              <p:cNvPr id="55" name="Rectangle 60"/>
              <p:cNvSpPr>
                <a:spLocks noChangeArrowheads="1"/>
              </p:cNvSpPr>
              <p:nvPr/>
            </p:nvSpPr>
            <p:spPr bwMode="auto">
              <a:xfrm>
                <a:off x="2371" y="2284"/>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p</a:t>
                </a:r>
                <a:endParaRPr lang="fr-FR" altLang="fr-FR">
                  <a:solidFill>
                    <a:prstClr val="black"/>
                  </a:solidFill>
                </a:endParaRPr>
              </a:p>
            </p:txBody>
          </p:sp>
          <p:sp>
            <p:nvSpPr>
              <p:cNvPr id="56" name="Rectangle 61"/>
              <p:cNvSpPr>
                <a:spLocks noChangeArrowheads="1"/>
              </p:cNvSpPr>
              <p:nvPr/>
            </p:nvSpPr>
            <p:spPr bwMode="auto">
              <a:xfrm>
                <a:off x="2428" y="2284"/>
                <a:ext cx="8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l</a:t>
                </a:r>
                <a:endParaRPr lang="fr-FR" altLang="fr-FR">
                  <a:solidFill>
                    <a:prstClr val="black"/>
                  </a:solidFill>
                </a:endParaRPr>
              </a:p>
            </p:txBody>
          </p:sp>
          <p:sp>
            <p:nvSpPr>
              <p:cNvPr id="57" name="Rectangle 62"/>
              <p:cNvSpPr>
                <a:spLocks noChangeArrowheads="1"/>
              </p:cNvSpPr>
              <p:nvPr/>
            </p:nvSpPr>
            <p:spPr bwMode="auto">
              <a:xfrm>
                <a:off x="2453" y="2284"/>
                <a:ext cx="8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i</a:t>
                </a:r>
                <a:endParaRPr lang="fr-FR" altLang="fr-FR">
                  <a:solidFill>
                    <a:prstClr val="black"/>
                  </a:solidFill>
                </a:endParaRPr>
              </a:p>
            </p:txBody>
          </p:sp>
          <p:sp>
            <p:nvSpPr>
              <p:cNvPr id="58" name="Rectangle 63"/>
              <p:cNvSpPr>
                <a:spLocks noChangeArrowheads="1"/>
              </p:cNvSpPr>
              <p:nvPr/>
            </p:nvSpPr>
            <p:spPr bwMode="auto">
              <a:xfrm>
                <a:off x="2478" y="2284"/>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dirty="0">
                    <a:solidFill>
                      <a:srgbClr val="000000"/>
                    </a:solidFill>
                    <a:latin typeface="Calibri" panose="020F0502020204030204" pitchFamily="34" charset="0"/>
                  </a:rPr>
                  <a:t>n</a:t>
                </a:r>
                <a:endParaRPr lang="fr-FR" altLang="fr-FR" dirty="0">
                  <a:solidFill>
                    <a:prstClr val="black"/>
                  </a:solidFill>
                </a:endParaRPr>
              </a:p>
            </p:txBody>
          </p:sp>
          <p:sp>
            <p:nvSpPr>
              <p:cNvPr id="59" name="Rectangle 64"/>
              <p:cNvSpPr>
                <a:spLocks noChangeArrowheads="1"/>
              </p:cNvSpPr>
              <p:nvPr/>
            </p:nvSpPr>
            <p:spPr bwMode="auto">
              <a:xfrm>
                <a:off x="2535" y="2284"/>
                <a:ext cx="11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a</a:t>
                </a:r>
                <a:endParaRPr lang="fr-FR" altLang="fr-FR">
                  <a:solidFill>
                    <a:prstClr val="black"/>
                  </a:solidFill>
                </a:endParaRPr>
              </a:p>
            </p:txBody>
          </p:sp>
          <p:sp>
            <p:nvSpPr>
              <p:cNvPr id="60" name="Rectangle 65"/>
              <p:cNvSpPr>
                <a:spLocks noChangeArrowheads="1"/>
              </p:cNvSpPr>
              <p:nvPr/>
            </p:nvSpPr>
            <p:spPr bwMode="auto">
              <a:xfrm>
                <a:off x="2587" y="2284"/>
                <a:ext cx="8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i</a:t>
                </a:r>
                <a:endParaRPr lang="fr-FR" altLang="fr-FR">
                  <a:solidFill>
                    <a:prstClr val="black"/>
                  </a:solidFill>
                </a:endParaRPr>
              </a:p>
            </p:txBody>
          </p:sp>
          <p:sp>
            <p:nvSpPr>
              <p:cNvPr id="61" name="Rectangle 66"/>
              <p:cNvSpPr>
                <a:spLocks noChangeArrowheads="1"/>
              </p:cNvSpPr>
              <p:nvPr/>
            </p:nvSpPr>
            <p:spPr bwMode="auto">
              <a:xfrm>
                <a:off x="2612" y="2284"/>
                <a:ext cx="9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r</a:t>
                </a:r>
                <a:endParaRPr lang="fr-FR" altLang="fr-FR">
                  <a:solidFill>
                    <a:prstClr val="black"/>
                  </a:solidFill>
                </a:endParaRPr>
              </a:p>
            </p:txBody>
          </p:sp>
          <p:sp>
            <p:nvSpPr>
              <p:cNvPr id="62" name="Rectangle 67"/>
              <p:cNvSpPr>
                <a:spLocks noChangeArrowheads="1"/>
              </p:cNvSpPr>
              <p:nvPr/>
            </p:nvSpPr>
            <p:spPr bwMode="auto">
              <a:xfrm>
                <a:off x="2649" y="2284"/>
                <a:ext cx="11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e</a:t>
                </a:r>
                <a:endParaRPr lang="fr-FR" altLang="fr-FR">
                  <a:solidFill>
                    <a:prstClr val="black"/>
                  </a:solidFill>
                </a:endParaRPr>
              </a:p>
            </p:txBody>
          </p:sp>
          <p:sp>
            <p:nvSpPr>
              <p:cNvPr id="63" name="Rectangle 68"/>
              <p:cNvSpPr>
                <a:spLocks noChangeArrowheads="1"/>
              </p:cNvSpPr>
              <p:nvPr/>
            </p:nvSpPr>
            <p:spPr bwMode="auto">
              <a:xfrm>
                <a:off x="2703" y="2284"/>
                <a:ext cx="10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s</a:t>
                </a:r>
                <a:endParaRPr lang="fr-FR" altLang="fr-FR">
                  <a:solidFill>
                    <a:prstClr val="black"/>
                  </a:solidFill>
                </a:endParaRPr>
              </a:p>
            </p:txBody>
          </p:sp>
          <p:sp>
            <p:nvSpPr>
              <p:cNvPr id="64" name="Rectangle 69"/>
              <p:cNvSpPr>
                <a:spLocks noChangeArrowheads="1"/>
              </p:cNvSpPr>
              <p:nvPr/>
            </p:nvSpPr>
            <p:spPr bwMode="auto">
              <a:xfrm>
                <a:off x="2746" y="2284"/>
                <a:ext cx="11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fr-FR" altLang="fr-FR">
                  <a:solidFill>
                    <a:prstClr val="black"/>
                  </a:solidFill>
                </a:endParaRPr>
              </a:p>
            </p:txBody>
          </p:sp>
          <p:sp>
            <p:nvSpPr>
              <p:cNvPr id="65" name="Freeform 70"/>
              <p:cNvSpPr>
                <a:spLocks/>
              </p:cNvSpPr>
              <p:nvPr/>
            </p:nvSpPr>
            <p:spPr bwMode="auto">
              <a:xfrm>
                <a:off x="3032" y="2151"/>
                <a:ext cx="1425" cy="385"/>
              </a:xfrm>
              <a:custGeom>
                <a:avLst/>
                <a:gdLst>
                  <a:gd name="T0" fmla="*/ 0 w 3160"/>
                  <a:gd name="T1" fmla="*/ 142 h 854"/>
                  <a:gd name="T2" fmla="*/ 0 w 3160"/>
                  <a:gd name="T3" fmla="*/ 142 h 854"/>
                  <a:gd name="T4" fmla="*/ 143 w 3160"/>
                  <a:gd name="T5" fmla="*/ 0 h 854"/>
                  <a:gd name="T6" fmla="*/ 3018 w 3160"/>
                  <a:gd name="T7" fmla="*/ 0 h 854"/>
                  <a:gd name="T8" fmla="*/ 3160 w 3160"/>
                  <a:gd name="T9" fmla="*/ 142 h 854"/>
                  <a:gd name="T10" fmla="*/ 3160 w 3160"/>
                  <a:gd name="T11" fmla="*/ 711 h 854"/>
                  <a:gd name="T12" fmla="*/ 3018 w 3160"/>
                  <a:gd name="T13" fmla="*/ 854 h 854"/>
                  <a:gd name="T14" fmla="*/ 143 w 3160"/>
                  <a:gd name="T15" fmla="*/ 854 h 854"/>
                  <a:gd name="T16" fmla="*/ 0 w 3160"/>
                  <a:gd name="T17" fmla="*/ 711 h 854"/>
                  <a:gd name="T18" fmla="*/ 0 w 3160"/>
                  <a:gd name="T19" fmla="*/ 142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60" h="854">
                    <a:moveTo>
                      <a:pt x="0" y="142"/>
                    </a:moveTo>
                    <a:lnTo>
                      <a:pt x="0" y="142"/>
                    </a:lnTo>
                    <a:cubicBezTo>
                      <a:pt x="0" y="64"/>
                      <a:pt x="64" y="0"/>
                      <a:pt x="143" y="0"/>
                    </a:cubicBezTo>
                    <a:lnTo>
                      <a:pt x="3018" y="0"/>
                    </a:lnTo>
                    <a:cubicBezTo>
                      <a:pt x="3097" y="0"/>
                      <a:pt x="3160" y="64"/>
                      <a:pt x="3160" y="142"/>
                    </a:cubicBezTo>
                    <a:lnTo>
                      <a:pt x="3160" y="711"/>
                    </a:lnTo>
                    <a:cubicBezTo>
                      <a:pt x="3160" y="790"/>
                      <a:pt x="3097" y="854"/>
                      <a:pt x="3018" y="854"/>
                    </a:cubicBezTo>
                    <a:lnTo>
                      <a:pt x="143" y="854"/>
                    </a:lnTo>
                    <a:cubicBezTo>
                      <a:pt x="64" y="854"/>
                      <a:pt x="0" y="790"/>
                      <a:pt x="0" y="711"/>
                    </a:cubicBezTo>
                    <a:lnTo>
                      <a:pt x="0" y="142"/>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66" name="Freeform 71"/>
              <p:cNvSpPr>
                <a:spLocks/>
              </p:cNvSpPr>
              <p:nvPr/>
            </p:nvSpPr>
            <p:spPr bwMode="auto">
              <a:xfrm>
                <a:off x="3032" y="2151"/>
                <a:ext cx="1425" cy="385"/>
              </a:xfrm>
              <a:custGeom>
                <a:avLst/>
                <a:gdLst>
                  <a:gd name="T0" fmla="*/ 0 w 3160"/>
                  <a:gd name="T1" fmla="*/ 142 h 854"/>
                  <a:gd name="T2" fmla="*/ 0 w 3160"/>
                  <a:gd name="T3" fmla="*/ 142 h 854"/>
                  <a:gd name="T4" fmla="*/ 143 w 3160"/>
                  <a:gd name="T5" fmla="*/ 0 h 854"/>
                  <a:gd name="T6" fmla="*/ 3018 w 3160"/>
                  <a:gd name="T7" fmla="*/ 0 h 854"/>
                  <a:gd name="T8" fmla="*/ 3160 w 3160"/>
                  <a:gd name="T9" fmla="*/ 142 h 854"/>
                  <a:gd name="T10" fmla="*/ 3160 w 3160"/>
                  <a:gd name="T11" fmla="*/ 711 h 854"/>
                  <a:gd name="T12" fmla="*/ 3018 w 3160"/>
                  <a:gd name="T13" fmla="*/ 854 h 854"/>
                  <a:gd name="T14" fmla="*/ 143 w 3160"/>
                  <a:gd name="T15" fmla="*/ 854 h 854"/>
                  <a:gd name="T16" fmla="*/ 0 w 3160"/>
                  <a:gd name="T17" fmla="*/ 711 h 854"/>
                  <a:gd name="T18" fmla="*/ 0 w 3160"/>
                  <a:gd name="T19" fmla="*/ 142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60" h="854">
                    <a:moveTo>
                      <a:pt x="0" y="142"/>
                    </a:moveTo>
                    <a:lnTo>
                      <a:pt x="0" y="142"/>
                    </a:lnTo>
                    <a:cubicBezTo>
                      <a:pt x="0" y="64"/>
                      <a:pt x="64" y="0"/>
                      <a:pt x="143" y="0"/>
                    </a:cubicBezTo>
                    <a:lnTo>
                      <a:pt x="3018" y="0"/>
                    </a:lnTo>
                    <a:cubicBezTo>
                      <a:pt x="3097" y="0"/>
                      <a:pt x="3160" y="64"/>
                      <a:pt x="3160" y="142"/>
                    </a:cubicBezTo>
                    <a:lnTo>
                      <a:pt x="3160" y="711"/>
                    </a:lnTo>
                    <a:cubicBezTo>
                      <a:pt x="3160" y="790"/>
                      <a:pt x="3097" y="854"/>
                      <a:pt x="3018" y="854"/>
                    </a:cubicBezTo>
                    <a:lnTo>
                      <a:pt x="143" y="854"/>
                    </a:lnTo>
                    <a:cubicBezTo>
                      <a:pt x="64" y="854"/>
                      <a:pt x="0" y="790"/>
                      <a:pt x="0" y="711"/>
                    </a:cubicBezTo>
                    <a:lnTo>
                      <a:pt x="0" y="142"/>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67" name="Rectangle 72"/>
              <p:cNvSpPr>
                <a:spLocks noChangeArrowheads="1"/>
              </p:cNvSpPr>
              <p:nvPr/>
            </p:nvSpPr>
            <p:spPr bwMode="auto">
              <a:xfrm>
                <a:off x="3211" y="2284"/>
                <a:ext cx="11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C</a:t>
                </a:r>
                <a:endParaRPr lang="fr-FR" altLang="fr-FR">
                  <a:solidFill>
                    <a:prstClr val="black"/>
                  </a:solidFill>
                </a:endParaRPr>
              </a:p>
            </p:txBody>
          </p:sp>
          <p:sp>
            <p:nvSpPr>
              <p:cNvPr id="68" name="Rectangle 73"/>
              <p:cNvSpPr>
                <a:spLocks noChangeArrowheads="1"/>
              </p:cNvSpPr>
              <p:nvPr/>
            </p:nvSpPr>
            <p:spPr bwMode="auto">
              <a:xfrm>
                <a:off x="3269" y="2284"/>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o</a:t>
                </a:r>
                <a:endParaRPr lang="fr-FR" altLang="fr-FR">
                  <a:solidFill>
                    <a:prstClr val="black"/>
                  </a:solidFill>
                </a:endParaRPr>
              </a:p>
            </p:txBody>
          </p:sp>
          <p:sp>
            <p:nvSpPr>
              <p:cNvPr id="69" name="Rectangle 74"/>
              <p:cNvSpPr>
                <a:spLocks noChangeArrowheads="1"/>
              </p:cNvSpPr>
              <p:nvPr/>
            </p:nvSpPr>
            <p:spPr bwMode="auto">
              <a:xfrm>
                <a:off x="3326" y="2284"/>
                <a:ext cx="14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m</a:t>
                </a:r>
                <a:endParaRPr lang="fr-FR" altLang="fr-FR">
                  <a:solidFill>
                    <a:prstClr val="black"/>
                  </a:solidFill>
                </a:endParaRPr>
              </a:p>
            </p:txBody>
          </p:sp>
          <p:sp>
            <p:nvSpPr>
              <p:cNvPr id="70" name="Rectangle 75"/>
              <p:cNvSpPr>
                <a:spLocks noChangeArrowheads="1"/>
              </p:cNvSpPr>
              <p:nvPr/>
            </p:nvSpPr>
            <p:spPr bwMode="auto">
              <a:xfrm>
                <a:off x="3412" y="2284"/>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p</a:t>
                </a:r>
                <a:endParaRPr lang="fr-FR" altLang="fr-FR">
                  <a:solidFill>
                    <a:prstClr val="black"/>
                  </a:solidFill>
                </a:endParaRPr>
              </a:p>
            </p:txBody>
          </p:sp>
          <p:sp>
            <p:nvSpPr>
              <p:cNvPr id="71" name="Rectangle 76"/>
              <p:cNvSpPr>
                <a:spLocks noChangeArrowheads="1"/>
              </p:cNvSpPr>
              <p:nvPr/>
            </p:nvSpPr>
            <p:spPr bwMode="auto">
              <a:xfrm>
                <a:off x="3469" y="2284"/>
                <a:ext cx="11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é</a:t>
                </a:r>
                <a:endParaRPr lang="fr-FR" altLang="fr-FR">
                  <a:solidFill>
                    <a:prstClr val="black"/>
                  </a:solidFill>
                </a:endParaRPr>
              </a:p>
            </p:txBody>
          </p:sp>
          <p:sp>
            <p:nvSpPr>
              <p:cNvPr id="72" name="Rectangle 77"/>
              <p:cNvSpPr>
                <a:spLocks noChangeArrowheads="1"/>
              </p:cNvSpPr>
              <p:nvPr/>
            </p:nvSpPr>
            <p:spPr bwMode="auto">
              <a:xfrm>
                <a:off x="3523" y="2284"/>
                <a:ext cx="9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t</a:t>
                </a:r>
                <a:endParaRPr lang="fr-FR" altLang="fr-FR">
                  <a:solidFill>
                    <a:prstClr val="black"/>
                  </a:solidFill>
                </a:endParaRPr>
              </a:p>
            </p:txBody>
          </p:sp>
          <p:sp>
            <p:nvSpPr>
              <p:cNvPr id="73" name="Rectangle 78"/>
              <p:cNvSpPr>
                <a:spLocks noChangeArrowheads="1"/>
              </p:cNvSpPr>
              <p:nvPr/>
            </p:nvSpPr>
            <p:spPr bwMode="auto">
              <a:xfrm>
                <a:off x="3559" y="2284"/>
                <a:ext cx="11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e</a:t>
                </a:r>
                <a:endParaRPr lang="fr-FR" altLang="fr-FR">
                  <a:solidFill>
                    <a:prstClr val="black"/>
                  </a:solidFill>
                </a:endParaRPr>
              </a:p>
            </p:txBody>
          </p:sp>
          <p:sp>
            <p:nvSpPr>
              <p:cNvPr id="74" name="Rectangle 79"/>
              <p:cNvSpPr>
                <a:spLocks noChangeArrowheads="1"/>
              </p:cNvSpPr>
              <p:nvPr/>
            </p:nvSpPr>
            <p:spPr bwMode="auto">
              <a:xfrm>
                <a:off x="3613" y="2284"/>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n</a:t>
                </a:r>
                <a:endParaRPr lang="fr-FR" altLang="fr-FR">
                  <a:solidFill>
                    <a:prstClr val="black"/>
                  </a:solidFill>
                </a:endParaRPr>
              </a:p>
            </p:txBody>
          </p:sp>
          <p:sp>
            <p:nvSpPr>
              <p:cNvPr id="75" name="Rectangle 80"/>
              <p:cNvSpPr>
                <a:spLocks noChangeArrowheads="1"/>
              </p:cNvSpPr>
              <p:nvPr/>
            </p:nvSpPr>
            <p:spPr bwMode="auto">
              <a:xfrm>
                <a:off x="3670" y="2284"/>
                <a:ext cx="10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c</a:t>
                </a:r>
                <a:endParaRPr lang="fr-FR" altLang="fr-FR">
                  <a:solidFill>
                    <a:prstClr val="black"/>
                  </a:solidFill>
                </a:endParaRPr>
              </a:p>
            </p:txBody>
          </p:sp>
          <p:sp>
            <p:nvSpPr>
              <p:cNvPr id="76" name="Rectangle 81"/>
              <p:cNvSpPr>
                <a:spLocks noChangeArrowheads="1"/>
              </p:cNvSpPr>
              <p:nvPr/>
            </p:nvSpPr>
            <p:spPr bwMode="auto">
              <a:xfrm>
                <a:off x="3716" y="2284"/>
                <a:ext cx="11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e</a:t>
                </a:r>
                <a:endParaRPr lang="fr-FR" altLang="fr-FR">
                  <a:solidFill>
                    <a:prstClr val="black"/>
                  </a:solidFill>
                </a:endParaRPr>
              </a:p>
            </p:txBody>
          </p:sp>
          <p:sp>
            <p:nvSpPr>
              <p:cNvPr id="77" name="Rectangle 82"/>
              <p:cNvSpPr>
                <a:spLocks noChangeArrowheads="1"/>
              </p:cNvSpPr>
              <p:nvPr/>
            </p:nvSpPr>
            <p:spPr bwMode="auto">
              <a:xfrm>
                <a:off x="3770" y="2284"/>
                <a:ext cx="10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s</a:t>
                </a:r>
                <a:endParaRPr lang="fr-FR" altLang="fr-FR">
                  <a:solidFill>
                    <a:prstClr val="black"/>
                  </a:solidFill>
                </a:endParaRPr>
              </a:p>
            </p:txBody>
          </p:sp>
          <p:sp>
            <p:nvSpPr>
              <p:cNvPr id="78" name="Rectangle 83"/>
              <p:cNvSpPr>
                <a:spLocks noChangeArrowheads="1"/>
              </p:cNvSpPr>
              <p:nvPr/>
            </p:nvSpPr>
            <p:spPr bwMode="auto">
              <a:xfrm>
                <a:off x="3812" y="2284"/>
                <a:ext cx="11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fr-FR" altLang="fr-FR">
                  <a:solidFill>
                    <a:prstClr val="black"/>
                  </a:solidFill>
                </a:endParaRPr>
              </a:p>
            </p:txBody>
          </p:sp>
          <p:sp>
            <p:nvSpPr>
              <p:cNvPr id="79" name="Rectangle 84"/>
              <p:cNvSpPr>
                <a:spLocks noChangeArrowheads="1"/>
              </p:cNvSpPr>
              <p:nvPr/>
            </p:nvSpPr>
            <p:spPr bwMode="auto">
              <a:xfrm>
                <a:off x="3837" y="2284"/>
                <a:ext cx="11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a</a:t>
                </a:r>
                <a:endParaRPr lang="fr-FR" altLang="fr-FR">
                  <a:solidFill>
                    <a:prstClr val="black"/>
                  </a:solidFill>
                </a:endParaRPr>
              </a:p>
            </p:txBody>
          </p:sp>
          <p:sp>
            <p:nvSpPr>
              <p:cNvPr id="80" name="Rectangle 85"/>
              <p:cNvSpPr>
                <a:spLocks noChangeArrowheads="1"/>
              </p:cNvSpPr>
              <p:nvPr/>
            </p:nvSpPr>
            <p:spPr bwMode="auto">
              <a:xfrm>
                <a:off x="3888" y="2284"/>
                <a:ext cx="9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t</a:t>
                </a:r>
                <a:endParaRPr lang="fr-FR" altLang="fr-FR">
                  <a:solidFill>
                    <a:prstClr val="black"/>
                  </a:solidFill>
                </a:endParaRPr>
              </a:p>
            </p:txBody>
          </p:sp>
          <p:sp>
            <p:nvSpPr>
              <p:cNvPr id="81" name="Rectangle 86"/>
              <p:cNvSpPr>
                <a:spLocks noChangeArrowheads="1"/>
              </p:cNvSpPr>
              <p:nvPr/>
            </p:nvSpPr>
            <p:spPr bwMode="auto">
              <a:xfrm>
                <a:off x="3925" y="2284"/>
                <a:ext cx="9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t</a:t>
                </a:r>
                <a:endParaRPr lang="fr-FR" altLang="fr-FR">
                  <a:solidFill>
                    <a:prstClr val="black"/>
                  </a:solidFill>
                </a:endParaRPr>
              </a:p>
            </p:txBody>
          </p:sp>
          <p:sp>
            <p:nvSpPr>
              <p:cNvPr id="82" name="Rectangle 87"/>
              <p:cNvSpPr>
                <a:spLocks noChangeArrowheads="1"/>
              </p:cNvSpPr>
              <p:nvPr/>
            </p:nvSpPr>
            <p:spPr bwMode="auto">
              <a:xfrm>
                <a:off x="3961" y="2284"/>
                <a:ext cx="11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e</a:t>
                </a:r>
                <a:endParaRPr lang="fr-FR" altLang="fr-FR">
                  <a:solidFill>
                    <a:prstClr val="black"/>
                  </a:solidFill>
                </a:endParaRPr>
              </a:p>
            </p:txBody>
          </p:sp>
          <p:sp>
            <p:nvSpPr>
              <p:cNvPr id="83" name="Rectangle 88"/>
              <p:cNvSpPr>
                <a:spLocks noChangeArrowheads="1"/>
              </p:cNvSpPr>
              <p:nvPr/>
            </p:nvSpPr>
            <p:spPr bwMode="auto">
              <a:xfrm>
                <a:off x="4015" y="2284"/>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n</a:t>
                </a:r>
                <a:endParaRPr lang="fr-FR" altLang="fr-FR">
                  <a:solidFill>
                    <a:prstClr val="black"/>
                  </a:solidFill>
                </a:endParaRPr>
              </a:p>
            </p:txBody>
          </p:sp>
          <p:sp>
            <p:nvSpPr>
              <p:cNvPr id="84" name="Rectangle 89"/>
              <p:cNvSpPr>
                <a:spLocks noChangeArrowheads="1"/>
              </p:cNvSpPr>
              <p:nvPr/>
            </p:nvSpPr>
            <p:spPr bwMode="auto">
              <a:xfrm>
                <a:off x="4072" y="2284"/>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d</a:t>
                </a:r>
                <a:endParaRPr lang="fr-FR" altLang="fr-FR">
                  <a:solidFill>
                    <a:prstClr val="black"/>
                  </a:solidFill>
                </a:endParaRPr>
              </a:p>
            </p:txBody>
          </p:sp>
          <p:sp>
            <p:nvSpPr>
              <p:cNvPr id="85" name="Rectangle 90"/>
              <p:cNvSpPr>
                <a:spLocks noChangeArrowheads="1"/>
              </p:cNvSpPr>
              <p:nvPr/>
            </p:nvSpPr>
            <p:spPr bwMode="auto">
              <a:xfrm>
                <a:off x="4128" y="2284"/>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u</a:t>
                </a:r>
                <a:endParaRPr lang="fr-FR" altLang="fr-FR">
                  <a:solidFill>
                    <a:prstClr val="black"/>
                  </a:solidFill>
                </a:endParaRPr>
              </a:p>
            </p:txBody>
          </p:sp>
          <p:sp>
            <p:nvSpPr>
              <p:cNvPr id="86" name="Rectangle 91"/>
              <p:cNvSpPr>
                <a:spLocks noChangeArrowheads="1"/>
              </p:cNvSpPr>
              <p:nvPr/>
            </p:nvSpPr>
            <p:spPr bwMode="auto">
              <a:xfrm>
                <a:off x="4185" y="2284"/>
                <a:ext cx="11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e</a:t>
                </a:r>
                <a:endParaRPr lang="fr-FR" altLang="fr-FR">
                  <a:solidFill>
                    <a:prstClr val="black"/>
                  </a:solidFill>
                </a:endParaRPr>
              </a:p>
            </p:txBody>
          </p:sp>
          <p:sp>
            <p:nvSpPr>
              <p:cNvPr id="87" name="Rectangle 92"/>
              <p:cNvSpPr>
                <a:spLocks noChangeArrowheads="1"/>
              </p:cNvSpPr>
              <p:nvPr/>
            </p:nvSpPr>
            <p:spPr bwMode="auto">
              <a:xfrm>
                <a:off x="4239" y="2284"/>
                <a:ext cx="10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a:solidFill>
                      <a:srgbClr val="000000"/>
                    </a:solidFill>
                    <a:latin typeface="Calibri" panose="020F0502020204030204" pitchFamily="34" charset="0"/>
                  </a:rPr>
                  <a:t>s</a:t>
                </a:r>
                <a:endParaRPr lang="fr-FR" altLang="fr-FR">
                  <a:solidFill>
                    <a:prstClr val="black"/>
                  </a:solidFill>
                </a:endParaRPr>
              </a:p>
            </p:txBody>
          </p:sp>
          <p:sp>
            <p:nvSpPr>
              <p:cNvPr id="88" name="Rectangle 93"/>
              <p:cNvSpPr>
                <a:spLocks noChangeArrowheads="1"/>
              </p:cNvSpPr>
              <p:nvPr/>
            </p:nvSpPr>
            <p:spPr bwMode="auto">
              <a:xfrm>
                <a:off x="4281" y="2284"/>
                <a:ext cx="11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fr-FR" altLang="fr-FR">
                  <a:solidFill>
                    <a:prstClr val="black"/>
                  </a:solidFill>
                </a:endParaRPr>
              </a:p>
            </p:txBody>
          </p:sp>
          <p:sp>
            <p:nvSpPr>
              <p:cNvPr id="89" name="Freeform 94"/>
              <p:cNvSpPr>
                <a:spLocks/>
              </p:cNvSpPr>
              <p:nvPr/>
            </p:nvSpPr>
            <p:spPr bwMode="auto">
              <a:xfrm>
                <a:off x="2251" y="1995"/>
                <a:ext cx="727" cy="154"/>
              </a:xfrm>
              <a:custGeom>
                <a:avLst/>
                <a:gdLst>
                  <a:gd name="T0" fmla="*/ 1613 w 1613"/>
                  <a:gd name="T1" fmla="*/ 0 h 340"/>
                  <a:gd name="T2" fmla="*/ 1613 w 1613"/>
                  <a:gd name="T3" fmla="*/ 0 h 340"/>
                  <a:gd name="T4" fmla="*/ 0 w 1613"/>
                  <a:gd name="T5" fmla="*/ 340 h 340"/>
                </a:gdLst>
                <a:ahLst/>
                <a:cxnLst>
                  <a:cxn ang="0">
                    <a:pos x="T0" y="T1"/>
                  </a:cxn>
                  <a:cxn ang="0">
                    <a:pos x="T2" y="T3"/>
                  </a:cxn>
                  <a:cxn ang="0">
                    <a:pos x="T4" y="T5"/>
                  </a:cxn>
                </a:cxnLst>
                <a:rect l="0" t="0" r="r" b="b"/>
                <a:pathLst>
                  <a:path w="1613" h="340">
                    <a:moveTo>
                      <a:pt x="1613" y="0"/>
                    </a:moveTo>
                    <a:lnTo>
                      <a:pt x="1613" y="0"/>
                    </a:lnTo>
                    <a:lnTo>
                      <a:pt x="0" y="340"/>
                    </a:lnTo>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90" name="Freeform 95"/>
              <p:cNvSpPr>
                <a:spLocks/>
              </p:cNvSpPr>
              <p:nvPr/>
            </p:nvSpPr>
            <p:spPr bwMode="auto">
              <a:xfrm>
                <a:off x="2238" y="2126"/>
                <a:ext cx="40" cy="35"/>
              </a:xfrm>
              <a:custGeom>
                <a:avLst/>
                <a:gdLst>
                  <a:gd name="T0" fmla="*/ 71 w 87"/>
                  <a:gd name="T1" fmla="*/ 0 h 78"/>
                  <a:gd name="T2" fmla="*/ 71 w 87"/>
                  <a:gd name="T3" fmla="*/ 0 h 78"/>
                  <a:gd name="T4" fmla="*/ 0 w 87"/>
                  <a:gd name="T5" fmla="*/ 55 h 78"/>
                  <a:gd name="T6" fmla="*/ 87 w 87"/>
                  <a:gd name="T7" fmla="*/ 78 h 78"/>
                  <a:gd name="T8" fmla="*/ 71 w 87"/>
                  <a:gd name="T9" fmla="*/ 0 h 78"/>
                </a:gdLst>
                <a:ahLst/>
                <a:cxnLst>
                  <a:cxn ang="0">
                    <a:pos x="T0" y="T1"/>
                  </a:cxn>
                  <a:cxn ang="0">
                    <a:pos x="T2" y="T3"/>
                  </a:cxn>
                  <a:cxn ang="0">
                    <a:pos x="T4" y="T5"/>
                  </a:cxn>
                  <a:cxn ang="0">
                    <a:pos x="T6" y="T7"/>
                  </a:cxn>
                  <a:cxn ang="0">
                    <a:pos x="T8" y="T9"/>
                  </a:cxn>
                </a:cxnLst>
                <a:rect l="0" t="0" r="r" b="b"/>
                <a:pathLst>
                  <a:path w="87" h="78">
                    <a:moveTo>
                      <a:pt x="71" y="0"/>
                    </a:moveTo>
                    <a:lnTo>
                      <a:pt x="71" y="0"/>
                    </a:lnTo>
                    <a:lnTo>
                      <a:pt x="0" y="55"/>
                    </a:lnTo>
                    <a:lnTo>
                      <a:pt x="87" y="78"/>
                    </a:lnTo>
                    <a:lnTo>
                      <a:pt x="7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91" name="Freeform 96"/>
              <p:cNvSpPr>
                <a:spLocks/>
              </p:cNvSpPr>
              <p:nvPr/>
            </p:nvSpPr>
            <p:spPr bwMode="auto">
              <a:xfrm>
                <a:off x="2978" y="1995"/>
                <a:ext cx="755" cy="154"/>
              </a:xfrm>
              <a:custGeom>
                <a:avLst/>
                <a:gdLst>
                  <a:gd name="T0" fmla="*/ 0 w 1674"/>
                  <a:gd name="T1" fmla="*/ 0 h 340"/>
                  <a:gd name="T2" fmla="*/ 0 w 1674"/>
                  <a:gd name="T3" fmla="*/ 0 h 340"/>
                  <a:gd name="T4" fmla="*/ 1674 w 1674"/>
                  <a:gd name="T5" fmla="*/ 340 h 340"/>
                </a:gdLst>
                <a:ahLst/>
                <a:cxnLst>
                  <a:cxn ang="0">
                    <a:pos x="T0" y="T1"/>
                  </a:cxn>
                  <a:cxn ang="0">
                    <a:pos x="T2" y="T3"/>
                  </a:cxn>
                  <a:cxn ang="0">
                    <a:pos x="T4" y="T5"/>
                  </a:cxn>
                </a:cxnLst>
                <a:rect l="0" t="0" r="r" b="b"/>
                <a:pathLst>
                  <a:path w="1674" h="340">
                    <a:moveTo>
                      <a:pt x="0" y="0"/>
                    </a:moveTo>
                    <a:lnTo>
                      <a:pt x="0" y="0"/>
                    </a:lnTo>
                    <a:lnTo>
                      <a:pt x="1674" y="340"/>
                    </a:lnTo>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92" name="Freeform 97"/>
              <p:cNvSpPr>
                <a:spLocks/>
              </p:cNvSpPr>
              <p:nvPr/>
            </p:nvSpPr>
            <p:spPr bwMode="auto">
              <a:xfrm>
                <a:off x="3706" y="2126"/>
                <a:ext cx="39" cy="35"/>
              </a:xfrm>
              <a:custGeom>
                <a:avLst/>
                <a:gdLst>
                  <a:gd name="T0" fmla="*/ 16 w 86"/>
                  <a:gd name="T1" fmla="*/ 0 h 78"/>
                  <a:gd name="T2" fmla="*/ 16 w 86"/>
                  <a:gd name="T3" fmla="*/ 0 h 78"/>
                  <a:gd name="T4" fmla="*/ 86 w 86"/>
                  <a:gd name="T5" fmla="*/ 55 h 78"/>
                  <a:gd name="T6" fmla="*/ 0 w 86"/>
                  <a:gd name="T7" fmla="*/ 78 h 78"/>
                  <a:gd name="T8" fmla="*/ 16 w 86"/>
                  <a:gd name="T9" fmla="*/ 0 h 78"/>
                </a:gdLst>
                <a:ahLst/>
                <a:cxnLst>
                  <a:cxn ang="0">
                    <a:pos x="T0" y="T1"/>
                  </a:cxn>
                  <a:cxn ang="0">
                    <a:pos x="T2" y="T3"/>
                  </a:cxn>
                  <a:cxn ang="0">
                    <a:pos x="T4" y="T5"/>
                  </a:cxn>
                  <a:cxn ang="0">
                    <a:pos x="T6" y="T7"/>
                  </a:cxn>
                  <a:cxn ang="0">
                    <a:pos x="T8" y="T9"/>
                  </a:cxn>
                </a:cxnLst>
                <a:rect l="0" t="0" r="r" b="b"/>
                <a:pathLst>
                  <a:path w="86" h="78">
                    <a:moveTo>
                      <a:pt x="16" y="0"/>
                    </a:moveTo>
                    <a:lnTo>
                      <a:pt x="16" y="0"/>
                    </a:lnTo>
                    <a:lnTo>
                      <a:pt x="86" y="55"/>
                    </a:lnTo>
                    <a:lnTo>
                      <a:pt x="0" y="78"/>
                    </a:lnTo>
                    <a:lnTo>
                      <a:pt x="1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93" name="Freeform 98"/>
              <p:cNvSpPr>
                <a:spLocks/>
              </p:cNvSpPr>
              <p:nvPr/>
            </p:nvSpPr>
            <p:spPr bwMode="auto">
              <a:xfrm>
                <a:off x="946" y="3381"/>
                <a:ext cx="4119" cy="385"/>
              </a:xfrm>
              <a:custGeom>
                <a:avLst/>
                <a:gdLst>
                  <a:gd name="T0" fmla="*/ 0 w 9133"/>
                  <a:gd name="T1" fmla="*/ 142 h 853"/>
                  <a:gd name="T2" fmla="*/ 0 w 9133"/>
                  <a:gd name="T3" fmla="*/ 142 h 853"/>
                  <a:gd name="T4" fmla="*/ 142 w 9133"/>
                  <a:gd name="T5" fmla="*/ 0 h 853"/>
                  <a:gd name="T6" fmla="*/ 8991 w 9133"/>
                  <a:gd name="T7" fmla="*/ 0 h 853"/>
                  <a:gd name="T8" fmla="*/ 9133 w 9133"/>
                  <a:gd name="T9" fmla="*/ 142 h 853"/>
                  <a:gd name="T10" fmla="*/ 9133 w 9133"/>
                  <a:gd name="T11" fmla="*/ 711 h 853"/>
                  <a:gd name="T12" fmla="*/ 8991 w 9133"/>
                  <a:gd name="T13" fmla="*/ 853 h 853"/>
                  <a:gd name="T14" fmla="*/ 142 w 9133"/>
                  <a:gd name="T15" fmla="*/ 853 h 853"/>
                  <a:gd name="T16" fmla="*/ 0 w 9133"/>
                  <a:gd name="T17" fmla="*/ 711 h 853"/>
                  <a:gd name="T18" fmla="*/ 0 w 9133"/>
                  <a:gd name="T19" fmla="*/ 142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3" h="853">
                    <a:moveTo>
                      <a:pt x="0" y="142"/>
                    </a:moveTo>
                    <a:lnTo>
                      <a:pt x="0" y="142"/>
                    </a:lnTo>
                    <a:cubicBezTo>
                      <a:pt x="0" y="63"/>
                      <a:pt x="64" y="0"/>
                      <a:pt x="142" y="0"/>
                    </a:cubicBezTo>
                    <a:lnTo>
                      <a:pt x="8991" y="0"/>
                    </a:lnTo>
                    <a:cubicBezTo>
                      <a:pt x="9069" y="0"/>
                      <a:pt x="9133" y="63"/>
                      <a:pt x="9133" y="142"/>
                    </a:cubicBezTo>
                    <a:lnTo>
                      <a:pt x="9133" y="711"/>
                    </a:lnTo>
                    <a:cubicBezTo>
                      <a:pt x="9133" y="789"/>
                      <a:pt x="9069" y="853"/>
                      <a:pt x="8991" y="853"/>
                    </a:cubicBezTo>
                    <a:lnTo>
                      <a:pt x="142" y="853"/>
                    </a:lnTo>
                    <a:cubicBezTo>
                      <a:pt x="64" y="853"/>
                      <a:pt x="0" y="789"/>
                      <a:pt x="0" y="711"/>
                    </a:cubicBezTo>
                    <a:lnTo>
                      <a:pt x="0" y="142"/>
                    </a:lnTo>
                    <a:close/>
                  </a:path>
                </a:pathLst>
              </a:custGeom>
              <a:solidFill>
                <a:schemeClr val="accent5">
                  <a:lumMod val="40000"/>
                  <a:lumOff val="6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94" name="Freeform 99"/>
              <p:cNvSpPr>
                <a:spLocks/>
              </p:cNvSpPr>
              <p:nvPr/>
            </p:nvSpPr>
            <p:spPr bwMode="auto">
              <a:xfrm>
                <a:off x="946" y="3381"/>
                <a:ext cx="4119" cy="385"/>
              </a:xfrm>
              <a:custGeom>
                <a:avLst/>
                <a:gdLst>
                  <a:gd name="T0" fmla="*/ 0 w 9133"/>
                  <a:gd name="T1" fmla="*/ 142 h 853"/>
                  <a:gd name="T2" fmla="*/ 0 w 9133"/>
                  <a:gd name="T3" fmla="*/ 142 h 853"/>
                  <a:gd name="T4" fmla="*/ 142 w 9133"/>
                  <a:gd name="T5" fmla="*/ 0 h 853"/>
                  <a:gd name="T6" fmla="*/ 8991 w 9133"/>
                  <a:gd name="T7" fmla="*/ 0 h 853"/>
                  <a:gd name="T8" fmla="*/ 9133 w 9133"/>
                  <a:gd name="T9" fmla="*/ 142 h 853"/>
                  <a:gd name="T10" fmla="*/ 9133 w 9133"/>
                  <a:gd name="T11" fmla="*/ 711 h 853"/>
                  <a:gd name="T12" fmla="*/ 8991 w 9133"/>
                  <a:gd name="T13" fmla="*/ 853 h 853"/>
                  <a:gd name="T14" fmla="*/ 142 w 9133"/>
                  <a:gd name="T15" fmla="*/ 853 h 853"/>
                  <a:gd name="T16" fmla="*/ 0 w 9133"/>
                  <a:gd name="T17" fmla="*/ 711 h 853"/>
                  <a:gd name="T18" fmla="*/ 0 w 9133"/>
                  <a:gd name="T19" fmla="*/ 142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3" h="853">
                    <a:moveTo>
                      <a:pt x="0" y="142"/>
                    </a:moveTo>
                    <a:lnTo>
                      <a:pt x="0" y="142"/>
                    </a:lnTo>
                    <a:cubicBezTo>
                      <a:pt x="0" y="63"/>
                      <a:pt x="64" y="0"/>
                      <a:pt x="142" y="0"/>
                    </a:cubicBezTo>
                    <a:lnTo>
                      <a:pt x="8991" y="0"/>
                    </a:lnTo>
                    <a:cubicBezTo>
                      <a:pt x="9069" y="0"/>
                      <a:pt x="9133" y="63"/>
                      <a:pt x="9133" y="142"/>
                    </a:cubicBezTo>
                    <a:lnTo>
                      <a:pt x="9133" y="711"/>
                    </a:lnTo>
                    <a:cubicBezTo>
                      <a:pt x="9133" y="789"/>
                      <a:pt x="9069" y="853"/>
                      <a:pt x="8991" y="853"/>
                    </a:cubicBezTo>
                    <a:lnTo>
                      <a:pt x="142" y="853"/>
                    </a:lnTo>
                    <a:cubicBezTo>
                      <a:pt x="64" y="853"/>
                      <a:pt x="0" y="789"/>
                      <a:pt x="0" y="711"/>
                    </a:cubicBezTo>
                    <a:lnTo>
                      <a:pt x="0" y="142"/>
                    </a:lnTo>
                    <a:close/>
                  </a:path>
                </a:pathLst>
              </a:custGeom>
              <a:solidFill>
                <a:schemeClr val="accent4">
                  <a:lumMod val="20000"/>
                  <a:lumOff val="80000"/>
                </a:schemeClr>
              </a:solidFill>
              <a:ln w="9525" cap="flat">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95" name="Rectangle 100"/>
              <p:cNvSpPr>
                <a:spLocks noChangeArrowheads="1"/>
              </p:cNvSpPr>
              <p:nvPr/>
            </p:nvSpPr>
            <p:spPr bwMode="auto">
              <a:xfrm>
                <a:off x="1988" y="3514"/>
                <a:ext cx="12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P</a:t>
                </a:r>
                <a:endParaRPr lang="fr-FR" altLang="fr-FR">
                  <a:solidFill>
                    <a:prstClr val="black"/>
                  </a:solidFill>
                </a:endParaRPr>
              </a:p>
            </p:txBody>
          </p:sp>
          <p:sp>
            <p:nvSpPr>
              <p:cNvPr id="96" name="Rectangle 101"/>
              <p:cNvSpPr>
                <a:spLocks noChangeArrowheads="1"/>
              </p:cNvSpPr>
              <p:nvPr/>
            </p:nvSpPr>
            <p:spPr bwMode="auto">
              <a:xfrm>
                <a:off x="2045" y="3514"/>
                <a:ext cx="12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R</a:t>
                </a:r>
                <a:endParaRPr lang="fr-FR" altLang="fr-FR">
                  <a:solidFill>
                    <a:prstClr val="black"/>
                  </a:solidFill>
                </a:endParaRPr>
              </a:p>
            </p:txBody>
          </p:sp>
          <p:sp>
            <p:nvSpPr>
              <p:cNvPr id="97" name="Rectangle 102"/>
              <p:cNvSpPr>
                <a:spLocks noChangeArrowheads="1"/>
              </p:cNvSpPr>
              <p:nvPr/>
            </p:nvSpPr>
            <p:spPr bwMode="auto">
              <a:xfrm>
                <a:off x="2106" y="3514"/>
                <a:ext cx="11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E</a:t>
                </a:r>
                <a:endParaRPr lang="fr-FR" altLang="fr-FR">
                  <a:solidFill>
                    <a:prstClr val="black"/>
                  </a:solidFill>
                </a:endParaRPr>
              </a:p>
            </p:txBody>
          </p:sp>
          <p:sp>
            <p:nvSpPr>
              <p:cNvPr id="98" name="Rectangle 103"/>
              <p:cNvSpPr>
                <a:spLocks noChangeArrowheads="1"/>
              </p:cNvSpPr>
              <p:nvPr/>
            </p:nvSpPr>
            <p:spPr bwMode="auto">
              <a:xfrm>
                <a:off x="2159" y="3514"/>
                <a:ext cx="15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dirty="0">
                    <a:solidFill>
                      <a:srgbClr val="000000"/>
                    </a:solidFill>
                    <a:latin typeface="Calibri Bold" panose="020F0702030404030204" pitchFamily="34" charset="0"/>
                  </a:rPr>
                  <a:t>M</a:t>
                </a:r>
                <a:endParaRPr lang="fr-FR" altLang="fr-FR" dirty="0">
                  <a:solidFill>
                    <a:prstClr val="black"/>
                  </a:solidFill>
                </a:endParaRPr>
              </a:p>
            </p:txBody>
          </p:sp>
          <p:sp>
            <p:nvSpPr>
              <p:cNvPr id="99" name="Rectangle 104"/>
              <p:cNvSpPr>
                <a:spLocks noChangeArrowheads="1"/>
              </p:cNvSpPr>
              <p:nvPr/>
            </p:nvSpPr>
            <p:spPr bwMode="auto">
              <a:xfrm>
                <a:off x="2253" y="3514"/>
                <a:ext cx="9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I</a:t>
                </a:r>
                <a:endParaRPr lang="fr-FR" altLang="fr-FR">
                  <a:solidFill>
                    <a:prstClr val="black"/>
                  </a:solidFill>
                </a:endParaRPr>
              </a:p>
            </p:txBody>
          </p:sp>
          <p:sp>
            <p:nvSpPr>
              <p:cNvPr id="100" name="Rectangle 105"/>
              <p:cNvSpPr>
                <a:spLocks noChangeArrowheads="1"/>
              </p:cNvSpPr>
              <p:nvPr/>
            </p:nvSpPr>
            <p:spPr bwMode="auto">
              <a:xfrm>
                <a:off x="2282" y="3514"/>
                <a:ext cx="11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E</a:t>
                </a:r>
                <a:endParaRPr lang="fr-FR" altLang="fr-FR">
                  <a:solidFill>
                    <a:prstClr val="black"/>
                  </a:solidFill>
                </a:endParaRPr>
              </a:p>
            </p:txBody>
          </p:sp>
          <p:sp>
            <p:nvSpPr>
              <p:cNvPr id="101" name="Rectangle 106"/>
              <p:cNvSpPr>
                <a:spLocks noChangeArrowheads="1"/>
              </p:cNvSpPr>
              <p:nvPr/>
            </p:nvSpPr>
            <p:spPr bwMode="auto">
              <a:xfrm>
                <a:off x="2335" y="3514"/>
                <a:ext cx="12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R</a:t>
                </a:r>
                <a:endParaRPr lang="fr-FR" altLang="fr-FR">
                  <a:solidFill>
                    <a:prstClr val="black"/>
                  </a:solidFill>
                </a:endParaRPr>
              </a:p>
            </p:txBody>
          </p:sp>
          <p:sp>
            <p:nvSpPr>
              <p:cNvPr id="102" name="Rectangle 107"/>
              <p:cNvSpPr>
                <a:spLocks noChangeArrowheads="1"/>
              </p:cNvSpPr>
              <p:nvPr/>
            </p:nvSpPr>
            <p:spPr bwMode="auto">
              <a:xfrm>
                <a:off x="2396" y="3514"/>
                <a:ext cx="11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E</a:t>
                </a:r>
                <a:endParaRPr lang="fr-FR" altLang="fr-FR">
                  <a:solidFill>
                    <a:prstClr val="black"/>
                  </a:solidFill>
                </a:endParaRPr>
              </a:p>
            </p:txBody>
          </p:sp>
          <p:sp>
            <p:nvSpPr>
              <p:cNvPr id="103" name="Rectangle 108"/>
              <p:cNvSpPr>
                <a:spLocks noChangeArrowheads="1"/>
              </p:cNvSpPr>
              <p:nvPr/>
            </p:nvSpPr>
            <p:spPr bwMode="auto">
              <a:xfrm>
                <a:off x="2449" y="3514"/>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fr-FR" altLang="fr-FR">
                  <a:solidFill>
                    <a:prstClr val="black"/>
                  </a:solidFill>
                </a:endParaRPr>
              </a:p>
            </p:txBody>
          </p:sp>
          <p:sp>
            <p:nvSpPr>
              <p:cNvPr id="104" name="Rectangle 109"/>
              <p:cNvSpPr>
                <a:spLocks noChangeArrowheads="1"/>
              </p:cNvSpPr>
              <p:nvPr/>
            </p:nvSpPr>
            <p:spPr bwMode="auto">
              <a:xfrm>
                <a:off x="2473" y="3514"/>
                <a:ext cx="9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a:t>
                </a:r>
                <a:endParaRPr lang="fr-FR" altLang="fr-FR">
                  <a:solidFill>
                    <a:prstClr val="black"/>
                  </a:solidFill>
                </a:endParaRPr>
              </a:p>
            </p:txBody>
          </p:sp>
          <p:sp>
            <p:nvSpPr>
              <p:cNvPr id="105" name="Rectangle 110"/>
              <p:cNvSpPr>
                <a:spLocks noChangeArrowheads="1"/>
              </p:cNvSpPr>
              <p:nvPr/>
            </p:nvSpPr>
            <p:spPr bwMode="auto">
              <a:xfrm>
                <a:off x="2503" y="3514"/>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fr-FR" altLang="fr-FR">
                  <a:solidFill>
                    <a:prstClr val="black"/>
                  </a:solidFill>
                </a:endParaRPr>
              </a:p>
            </p:txBody>
          </p:sp>
          <p:sp>
            <p:nvSpPr>
              <p:cNvPr id="106" name="Rectangle 111"/>
              <p:cNvSpPr>
                <a:spLocks noChangeArrowheads="1"/>
              </p:cNvSpPr>
              <p:nvPr/>
            </p:nvSpPr>
            <p:spPr bwMode="auto">
              <a:xfrm>
                <a:off x="2527" y="3514"/>
                <a:ext cx="9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t</a:t>
                </a:r>
                <a:endParaRPr lang="fr-FR" altLang="fr-FR">
                  <a:solidFill>
                    <a:prstClr val="black"/>
                  </a:solidFill>
                </a:endParaRPr>
              </a:p>
            </p:txBody>
          </p:sp>
          <p:sp>
            <p:nvSpPr>
              <p:cNvPr id="107" name="Rectangle 112"/>
              <p:cNvSpPr>
                <a:spLocks noChangeArrowheads="1"/>
              </p:cNvSpPr>
              <p:nvPr/>
            </p:nvSpPr>
            <p:spPr bwMode="auto">
              <a:xfrm>
                <a:off x="2565" y="3514"/>
                <a:ext cx="10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r</a:t>
                </a:r>
                <a:endParaRPr lang="fr-FR" altLang="fr-FR">
                  <a:solidFill>
                    <a:prstClr val="black"/>
                  </a:solidFill>
                </a:endParaRPr>
              </a:p>
            </p:txBody>
          </p:sp>
          <p:sp>
            <p:nvSpPr>
              <p:cNvPr id="108" name="Rectangle 113"/>
              <p:cNvSpPr>
                <a:spLocks noChangeArrowheads="1"/>
              </p:cNvSpPr>
              <p:nvPr/>
            </p:nvSpPr>
            <p:spPr bwMode="auto">
              <a:xfrm>
                <a:off x="2604" y="3514"/>
                <a:ext cx="12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o</a:t>
                </a:r>
                <a:endParaRPr lang="fr-FR" altLang="fr-FR">
                  <a:solidFill>
                    <a:prstClr val="black"/>
                  </a:solidFill>
                </a:endParaRPr>
              </a:p>
            </p:txBody>
          </p:sp>
          <p:sp>
            <p:nvSpPr>
              <p:cNvPr id="109" name="Rectangle 114"/>
              <p:cNvSpPr>
                <a:spLocks noChangeArrowheads="1"/>
              </p:cNvSpPr>
              <p:nvPr/>
            </p:nvSpPr>
            <p:spPr bwMode="auto">
              <a:xfrm>
                <a:off x="2662" y="3514"/>
                <a:ext cx="8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i</a:t>
                </a:r>
                <a:endParaRPr lang="fr-FR" altLang="fr-FR">
                  <a:solidFill>
                    <a:prstClr val="black"/>
                  </a:solidFill>
                </a:endParaRPr>
              </a:p>
            </p:txBody>
          </p:sp>
          <p:sp>
            <p:nvSpPr>
              <p:cNvPr id="110" name="Rectangle 115"/>
              <p:cNvSpPr>
                <a:spLocks noChangeArrowheads="1"/>
              </p:cNvSpPr>
              <p:nvPr/>
            </p:nvSpPr>
            <p:spPr bwMode="auto">
              <a:xfrm>
                <a:off x="2688" y="3514"/>
                <a:ext cx="10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s</a:t>
                </a:r>
                <a:endParaRPr lang="fr-FR" altLang="fr-FR">
                  <a:solidFill>
                    <a:prstClr val="black"/>
                  </a:solidFill>
                </a:endParaRPr>
              </a:p>
            </p:txBody>
          </p:sp>
          <p:sp>
            <p:nvSpPr>
              <p:cNvPr id="111" name="Rectangle 116"/>
              <p:cNvSpPr>
                <a:spLocks noChangeArrowheads="1"/>
              </p:cNvSpPr>
              <p:nvPr/>
            </p:nvSpPr>
            <p:spPr bwMode="auto">
              <a:xfrm>
                <a:off x="2732" y="3514"/>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fr-FR" altLang="fr-FR">
                  <a:solidFill>
                    <a:prstClr val="black"/>
                  </a:solidFill>
                </a:endParaRPr>
              </a:p>
            </p:txBody>
          </p:sp>
          <p:sp>
            <p:nvSpPr>
              <p:cNvPr id="112" name="Rectangle 117"/>
              <p:cNvSpPr>
                <a:spLocks noChangeArrowheads="1"/>
              </p:cNvSpPr>
              <p:nvPr/>
            </p:nvSpPr>
            <p:spPr bwMode="auto">
              <a:xfrm>
                <a:off x="2756" y="3514"/>
                <a:ext cx="11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e</a:t>
                </a:r>
                <a:endParaRPr lang="fr-FR" altLang="fr-FR">
                  <a:solidFill>
                    <a:prstClr val="black"/>
                  </a:solidFill>
                </a:endParaRPr>
              </a:p>
            </p:txBody>
          </p:sp>
          <p:sp>
            <p:nvSpPr>
              <p:cNvPr id="113" name="Rectangle 118"/>
              <p:cNvSpPr>
                <a:spLocks noChangeArrowheads="1"/>
              </p:cNvSpPr>
              <p:nvPr/>
            </p:nvSpPr>
            <p:spPr bwMode="auto">
              <a:xfrm>
                <a:off x="2811" y="3514"/>
                <a:ext cx="12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n</a:t>
                </a:r>
                <a:endParaRPr lang="fr-FR" altLang="fr-FR">
                  <a:solidFill>
                    <a:prstClr val="black"/>
                  </a:solidFill>
                </a:endParaRPr>
              </a:p>
            </p:txBody>
          </p:sp>
          <p:sp>
            <p:nvSpPr>
              <p:cNvPr id="114" name="Rectangle 119"/>
              <p:cNvSpPr>
                <a:spLocks noChangeArrowheads="1"/>
              </p:cNvSpPr>
              <p:nvPr/>
            </p:nvSpPr>
            <p:spPr bwMode="auto">
              <a:xfrm>
                <a:off x="2869" y="3514"/>
                <a:ext cx="10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s</a:t>
                </a:r>
                <a:endParaRPr lang="fr-FR" altLang="fr-FR">
                  <a:solidFill>
                    <a:prstClr val="black"/>
                  </a:solidFill>
                </a:endParaRPr>
              </a:p>
            </p:txBody>
          </p:sp>
          <p:sp>
            <p:nvSpPr>
              <p:cNvPr id="115" name="Rectangle 120"/>
              <p:cNvSpPr>
                <a:spLocks noChangeArrowheads="1"/>
              </p:cNvSpPr>
              <p:nvPr/>
            </p:nvSpPr>
            <p:spPr bwMode="auto">
              <a:xfrm>
                <a:off x="2912" y="3514"/>
                <a:ext cx="11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e</a:t>
                </a:r>
                <a:endParaRPr lang="fr-FR" altLang="fr-FR">
                  <a:solidFill>
                    <a:prstClr val="black"/>
                  </a:solidFill>
                </a:endParaRPr>
              </a:p>
            </p:txBody>
          </p:sp>
          <p:sp>
            <p:nvSpPr>
              <p:cNvPr id="116" name="Rectangle 121"/>
              <p:cNvSpPr>
                <a:spLocks noChangeArrowheads="1"/>
              </p:cNvSpPr>
              <p:nvPr/>
            </p:nvSpPr>
            <p:spPr bwMode="auto">
              <a:xfrm>
                <a:off x="2966" y="3514"/>
                <a:ext cx="8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i</a:t>
                </a:r>
                <a:endParaRPr lang="fr-FR" altLang="fr-FR">
                  <a:solidFill>
                    <a:prstClr val="black"/>
                  </a:solidFill>
                </a:endParaRPr>
              </a:p>
            </p:txBody>
          </p:sp>
          <p:sp>
            <p:nvSpPr>
              <p:cNvPr id="117" name="Rectangle 122"/>
              <p:cNvSpPr>
                <a:spLocks noChangeArrowheads="1"/>
              </p:cNvSpPr>
              <p:nvPr/>
            </p:nvSpPr>
            <p:spPr bwMode="auto">
              <a:xfrm>
                <a:off x="2993" y="3514"/>
                <a:ext cx="11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g</a:t>
                </a:r>
                <a:endParaRPr lang="fr-FR" altLang="fr-FR">
                  <a:solidFill>
                    <a:prstClr val="black"/>
                  </a:solidFill>
                </a:endParaRPr>
              </a:p>
            </p:txBody>
          </p:sp>
          <p:sp>
            <p:nvSpPr>
              <p:cNvPr id="118" name="Rectangle 123"/>
              <p:cNvSpPr>
                <a:spLocks noChangeArrowheads="1"/>
              </p:cNvSpPr>
              <p:nvPr/>
            </p:nvSpPr>
            <p:spPr bwMode="auto">
              <a:xfrm>
                <a:off x="3044" y="3514"/>
                <a:ext cx="12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n</a:t>
                </a:r>
                <a:endParaRPr lang="fr-FR" altLang="fr-FR">
                  <a:solidFill>
                    <a:prstClr val="black"/>
                  </a:solidFill>
                </a:endParaRPr>
              </a:p>
            </p:txBody>
          </p:sp>
          <p:sp>
            <p:nvSpPr>
              <p:cNvPr id="119" name="Rectangle 124"/>
              <p:cNvSpPr>
                <a:spLocks noChangeArrowheads="1"/>
              </p:cNvSpPr>
              <p:nvPr/>
            </p:nvSpPr>
            <p:spPr bwMode="auto">
              <a:xfrm>
                <a:off x="3102" y="3514"/>
                <a:ext cx="11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e</a:t>
                </a:r>
                <a:endParaRPr lang="fr-FR" altLang="fr-FR">
                  <a:solidFill>
                    <a:prstClr val="black"/>
                  </a:solidFill>
                </a:endParaRPr>
              </a:p>
            </p:txBody>
          </p:sp>
          <p:sp>
            <p:nvSpPr>
              <p:cNvPr id="120" name="Rectangle 125"/>
              <p:cNvSpPr>
                <a:spLocks noChangeArrowheads="1"/>
              </p:cNvSpPr>
              <p:nvPr/>
            </p:nvSpPr>
            <p:spPr bwMode="auto">
              <a:xfrm>
                <a:off x="3157" y="3514"/>
                <a:ext cx="15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m</a:t>
                </a:r>
                <a:endParaRPr lang="fr-FR" altLang="fr-FR">
                  <a:solidFill>
                    <a:prstClr val="black"/>
                  </a:solidFill>
                </a:endParaRPr>
              </a:p>
            </p:txBody>
          </p:sp>
          <p:sp>
            <p:nvSpPr>
              <p:cNvPr id="121" name="Rectangle 126"/>
              <p:cNvSpPr>
                <a:spLocks noChangeArrowheads="1"/>
              </p:cNvSpPr>
              <p:nvPr/>
            </p:nvSpPr>
            <p:spPr bwMode="auto">
              <a:xfrm>
                <a:off x="3245" y="3514"/>
                <a:ext cx="11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e</a:t>
                </a:r>
                <a:endParaRPr lang="fr-FR" altLang="fr-FR">
                  <a:solidFill>
                    <a:prstClr val="black"/>
                  </a:solidFill>
                </a:endParaRPr>
              </a:p>
            </p:txBody>
          </p:sp>
          <p:sp>
            <p:nvSpPr>
              <p:cNvPr id="122" name="Rectangle 127"/>
              <p:cNvSpPr>
                <a:spLocks noChangeArrowheads="1"/>
              </p:cNvSpPr>
              <p:nvPr/>
            </p:nvSpPr>
            <p:spPr bwMode="auto">
              <a:xfrm>
                <a:off x="3300" y="3514"/>
                <a:ext cx="12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n</a:t>
                </a:r>
                <a:endParaRPr lang="fr-FR" altLang="fr-FR">
                  <a:solidFill>
                    <a:prstClr val="black"/>
                  </a:solidFill>
                </a:endParaRPr>
              </a:p>
            </p:txBody>
          </p:sp>
          <p:sp>
            <p:nvSpPr>
              <p:cNvPr id="123" name="Rectangle 128"/>
              <p:cNvSpPr>
                <a:spLocks noChangeArrowheads="1"/>
              </p:cNvSpPr>
              <p:nvPr/>
            </p:nvSpPr>
            <p:spPr bwMode="auto">
              <a:xfrm>
                <a:off x="3357" y="3514"/>
                <a:ext cx="9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t</a:t>
                </a:r>
                <a:endParaRPr lang="fr-FR" altLang="fr-FR">
                  <a:solidFill>
                    <a:prstClr val="black"/>
                  </a:solidFill>
                </a:endParaRPr>
              </a:p>
            </p:txBody>
          </p:sp>
          <p:sp>
            <p:nvSpPr>
              <p:cNvPr id="124" name="Rectangle 129"/>
              <p:cNvSpPr>
                <a:spLocks noChangeArrowheads="1"/>
              </p:cNvSpPr>
              <p:nvPr/>
            </p:nvSpPr>
            <p:spPr bwMode="auto">
              <a:xfrm>
                <a:off x="3395" y="3514"/>
                <a:ext cx="10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s</a:t>
                </a:r>
                <a:endParaRPr lang="fr-FR" altLang="fr-FR">
                  <a:solidFill>
                    <a:prstClr val="black"/>
                  </a:solidFill>
                </a:endParaRPr>
              </a:p>
            </p:txBody>
          </p:sp>
          <p:sp>
            <p:nvSpPr>
              <p:cNvPr id="125" name="Rectangle 130"/>
              <p:cNvSpPr>
                <a:spLocks noChangeArrowheads="1"/>
              </p:cNvSpPr>
              <p:nvPr/>
            </p:nvSpPr>
            <p:spPr bwMode="auto">
              <a:xfrm>
                <a:off x="3438" y="3514"/>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fr-FR" altLang="fr-FR">
                  <a:solidFill>
                    <a:prstClr val="black"/>
                  </a:solidFill>
                </a:endParaRPr>
              </a:p>
            </p:txBody>
          </p:sp>
          <p:sp>
            <p:nvSpPr>
              <p:cNvPr id="126" name="Rectangle 131"/>
              <p:cNvSpPr>
                <a:spLocks noChangeArrowheads="1"/>
              </p:cNvSpPr>
              <p:nvPr/>
            </p:nvSpPr>
            <p:spPr bwMode="auto">
              <a:xfrm>
                <a:off x="3463" y="3514"/>
                <a:ext cx="12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d</a:t>
                </a:r>
                <a:endParaRPr lang="fr-FR" altLang="fr-FR">
                  <a:solidFill>
                    <a:prstClr val="black"/>
                  </a:solidFill>
                </a:endParaRPr>
              </a:p>
            </p:txBody>
          </p:sp>
          <p:sp>
            <p:nvSpPr>
              <p:cNvPr id="127" name="Rectangle 132"/>
              <p:cNvSpPr>
                <a:spLocks noChangeArrowheads="1"/>
              </p:cNvSpPr>
              <p:nvPr/>
            </p:nvSpPr>
            <p:spPr bwMode="auto">
              <a:xfrm>
                <a:off x="3520" y="3514"/>
                <a:ext cx="11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e</a:t>
                </a:r>
                <a:endParaRPr lang="fr-FR" altLang="fr-FR">
                  <a:solidFill>
                    <a:prstClr val="black"/>
                  </a:solidFill>
                </a:endParaRPr>
              </a:p>
            </p:txBody>
          </p:sp>
          <p:sp>
            <p:nvSpPr>
              <p:cNvPr id="128" name="Rectangle 133"/>
              <p:cNvSpPr>
                <a:spLocks noChangeArrowheads="1"/>
              </p:cNvSpPr>
              <p:nvPr/>
            </p:nvSpPr>
            <p:spPr bwMode="auto">
              <a:xfrm>
                <a:off x="3575" y="3514"/>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fr-FR" altLang="fr-FR">
                  <a:solidFill>
                    <a:prstClr val="black"/>
                  </a:solidFill>
                </a:endParaRPr>
              </a:p>
            </p:txBody>
          </p:sp>
          <p:sp>
            <p:nvSpPr>
              <p:cNvPr id="129" name="Rectangle 134"/>
              <p:cNvSpPr>
                <a:spLocks noChangeArrowheads="1"/>
              </p:cNvSpPr>
              <p:nvPr/>
            </p:nvSpPr>
            <p:spPr bwMode="auto">
              <a:xfrm>
                <a:off x="3599" y="3514"/>
                <a:ext cx="10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s</a:t>
                </a:r>
                <a:endParaRPr lang="fr-FR" altLang="fr-FR">
                  <a:solidFill>
                    <a:prstClr val="black"/>
                  </a:solidFill>
                </a:endParaRPr>
              </a:p>
            </p:txBody>
          </p:sp>
          <p:sp>
            <p:nvSpPr>
              <p:cNvPr id="130" name="Rectangle 135"/>
              <p:cNvSpPr>
                <a:spLocks noChangeArrowheads="1"/>
              </p:cNvSpPr>
              <p:nvPr/>
            </p:nvSpPr>
            <p:spPr bwMode="auto">
              <a:xfrm>
                <a:off x="3643" y="3514"/>
                <a:ext cx="12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p</a:t>
                </a:r>
                <a:endParaRPr lang="fr-FR" altLang="fr-FR">
                  <a:solidFill>
                    <a:prstClr val="black"/>
                  </a:solidFill>
                </a:endParaRPr>
              </a:p>
            </p:txBody>
          </p:sp>
          <p:sp>
            <p:nvSpPr>
              <p:cNvPr id="131" name="Rectangle 136"/>
              <p:cNvSpPr>
                <a:spLocks noChangeArrowheads="1"/>
              </p:cNvSpPr>
              <p:nvPr/>
            </p:nvSpPr>
            <p:spPr bwMode="auto">
              <a:xfrm>
                <a:off x="3701" y="3514"/>
                <a:ext cx="11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é</a:t>
                </a:r>
                <a:endParaRPr lang="fr-FR" altLang="fr-FR">
                  <a:solidFill>
                    <a:prstClr val="black"/>
                  </a:solidFill>
                </a:endParaRPr>
              </a:p>
            </p:txBody>
          </p:sp>
          <p:sp>
            <p:nvSpPr>
              <p:cNvPr id="132" name="Rectangle 137"/>
              <p:cNvSpPr>
                <a:spLocks noChangeArrowheads="1"/>
              </p:cNvSpPr>
              <p:nvPr/>
            </p:nvSpPr>
            <p:spPr bwMode="auto">
              <a:xfrm>
                <a:off x="3755" y="3514"/>
                <a:ext cx="10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c</a:t>
                </a:r>
                <a:endParaRPr lang="fr-FR" altLang="fr-FR">
                  <a:solidFill>
                    <a:prstClr val="black"/>
                  </a:solidFill>
                </a:endParaRPr>
              </a:p>
            </p:txBody>
          </p:sp>
          <p:sp>
            <p:nvSpPr>
              <p:cNvPr id="133" name="Rectangle 138"/>
              <p:cNvSpPr>
                <a:spLocks noChangeArrowheads="1"/>
              </p:cNvSpPr>
              <p:nvPr/>
            </p:nvSpPr>
            <p:spPr bwMode="auto">
              <a:xfrm>
                <a:off x="3801" y="3514"/>
                <a:ext cx="8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i</a:t>
                </a:r>
                <a:endParaRPr lang="fr-FR" altLang="fr-FR">
                  <a:solidFill>
                    <a:prstClr val="black"/>
                  </a:solidFill>
                </a:endParaRPr>
              </a:p>
            </p:txBody>
          </p:sp>
          <p:sp>
            <p:nvSpPr>
              <p:cNvPr id="134" name="Rectangle 139"/>
              <p:cNvSpPr>
                <a:spLocks noChangeArrowheads="1"/>
              </p:cNvSpPr>
              <p:nvPr/>
            </p:nvSpPr>
            <p:spPr bwMode="auto">
              <a:xfrm>
                <a:off x="3827" y="3514"/>
                <a:ext cx="11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a</a:t>
                </a:r>
                <a:endParaRPr lang="fr-FR" altLang="fr-FR">
                  <a:solidFill>
                    <a:prstClr val="black"/>
                  </a:solidFill>
                </a:endParaRPr>
              </a:p>
            </p:txBody>
          </p:sp>
          <p:sp>
            <p:nvSpPr>
              <p:cNvPr id="135" name="Rectangle 140"/>
              <p:cNvSpPr>
                <a:spLocks noChangeArrowheads="1"/>
              </p:cNvSpPr>
              <p:nvPr/>
            </p:nvSpPr>
            <p:spPr bwMode="auto">
              <a:xfrm>
                <a:off x="3881" y="3514"/>
                <a:ext cx="8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l</a:t>
                </a:r>
                <a:endParaRPr lang="fr-FR" altLang="fr-FR">
                  <a:solidFill>
                    <a:prstClr val="black"/>
                  </a:solidFill>
                </a:endParaRPr>
              </a:p>
            </p:txBody>
          </p:sp>
          <p:sp>
            <p:nvSpPr>
              <p:cNvPr id="136" name="Rectangle 141"/>
              <p:cNvSpPr>
                <a:spLocks noChangeArrowheads="1"/>
              </p:cNvSpPr>
              <p:nvPr/>
            </p:nvSpPr>
            <p:spPr bwMode="auto">
              <a:xfrm>
                <a:off x="3907" y="3514"/>
                <a:ext cx="8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i</a:t>
                </a:r>
                <a:endParaRPr lang="fr-FR" altLang="fr-FR">
                  <a:solidFill>
                    <a:prstClr val="black"/>
                  </a:solidFill>
                </a:endParaRPr>
              </a:p>
            </p:txBody>
          </p:sp>
          <p:sp>
            <p:nvSpPr>
              <p:cNvPr id="137" name="Rectangle 142"/>
              <p:cNvSpPr>
                <a:spLocks noChangeArrowheads="1"/>
              </p:cNvSpPr>
              <p:nvPr/>
            </p:nvSpPr>
            <p:spPr bwMode="auto">
              <a:xfrm>
                <a:off x="3934" y="3514"/>
                <a:ext cx="9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t</a:t>
                </a:r>
                <a:endParaRPr lang="fr-FR" altLang="fr-FR">
                  <a:solidFill>
                    <a:prstClr val="black"/>
                  </a:solidFill>
                </a:endParaRPr>
              </a:p>
            </p:txBody>
          </p:sp>
          <p:sp>
            <p:nvSpPr>
              <p:cNvPr id="138" name="Rectangle 143"/>
              <p:cNvSpPr>
                <a:spLocks noChangeArrowheads="1"/>
              </p:cNvSpPr>
              <p:nvPr/>
            </p:nvSpPr>
            <p:spPr bwMode="auto">
              <a:xfrm>
                <a:off x="3971" y="3514"/>
                <a:ext cx="11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é</a:t>
                </a:r>
                <a:endParaRPr lang="fr-FR" altLang="fr-FR">
                  <a:solidFill>
                    <a:prstClr val="black"/>
                  </a:solidFill>
                </a:endParaRPr>
              </a:p>
            </p:txBody>
          </p:sp>
          <p:sp>
            <p:nvSpPr>
              <p:cNvPr id="139" name="Rectangle 144"/>
              <p:cNvSpPr>
                <a:spLocks noChangeArrowheads="1"/>
              </p:cNvSpPr>
              <p:nvPr/>
            </p:nvSpPr>
            <p:spPr bwMode="auto">
              <a:xfrm>
                <a:off x="4026" y="3514"/>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fr-FR" altLang="fr-FR">
                  <a:solidFill>
                    <a:prstClr val="black"/>
                  </a:solidFill>
                </a:endParaRPr>
              </a:p>
            </p:txBody>
          </p:sp>
          <p:sp>
            <p:nvSpPr>
              <p:cNvPr id="140" name="Freeform 145"/>
              <p:cNvSpPr>
                <a:spLocks/>
              </p:cNvSpPr>
              <p:nvPr/>
            </p:nvSpPr>
            <p:spPr bwMode="auto">
              <a:xfrm>
                <a:off x="669" y="1038"/>
                <a:ext cx="0" cy="2692"/>
              </a:xfrm>
              <a:custGeom>
                <a:avLst/>
                <a:gdLst>
                  <a:gd name="T0" fmla="*/ 0 h 5970"/>
                  <a:gd name="T1" fmla="*/ 0 h 5970"/>
                  <a:gd name="T2" fmla="*/ 5970 h 5970"/>
                </a:gdLst>
                <a:ahLst/>
                <a:cxnLst>
                  <a:cxn ang="0">
                    <a:pos x="0" y="T0"/>
                  </a:cxn>
                  <a:cxn ang="0">
                    <a:pos x="0" y="T1"/>
                  </a:cxn>
                  <a:cxn ang="0">
                    <a:pos x="0" y="T2"/>
                  </a:cxn>
                </a:cxnLst>
                <a:rect l="0" t="0" r="r" b="b"/>
                <a:pathLst>
                  <a:path h="5970">
                    <a:moveTo>
                      <a:pt x="0" y="0"/>
                    </a:moveTo>
                    <a:lnTo>
                      <a:pt x="0" y="0"/>
                    </a:lnTo>
                    <a:lnTo>
                      <a:pt x="0" y="5970"/>
                    </a:lnTo>
                  </a:path>
                </a:pathLst>
              </a:custGeom>
              <a:ln>
                <a:headEnd/>
                <a:tailEnd/>
              </a:ln>
            </p:spPr>
            <p:style>
              <a:lnRef idx="3">
                <a:schemeClr val="accent4"/>
              </a:lnRef>
              <a:fillRef idx="0">
                <a:schemeClr val="accent4"/>
              </a:fillRef>
              <a:effectRef idx="2">
                <a:schemeClr val="accent4"/>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141" name="Freeform 146"/>
              <p:cNvSpPr>
                <a:spLocks/>
              </p:cNvSpPr>
              <p:nvPr/>
            </p:nvSpPr>
            <p:spPr bwMode="auto">
              <a:xfrm>
                <a:off x="615" y="3657"/>
                <a:ext cx="108" cy="109"/>
              </a:xfrm>
              <a:custGeom>
                <a:avLst/>
                <a:gdLst>
                  <a:gd name="T0" fmla="*/ 240 w 240"/>
                  <a:gd name="T1" fmla="*/ 0 h 240"/>
                  <a:gd name="T2" fmla="*/ 240 w 240"/>
                  <a:gd name="T3" fmla="*/ 0 h 240"/>
                  <a:gd name="T4" fmla="*/ 120 w 240"/>
                  <a:gd name="T5" fmla="*/ 240 h 240"/>
                  <a:gd name="T6" fmla="*/ 0 w 240"/>
                  <a:gd name="T7" fmla="*/ 0 h 240"/>
                  <a:gd name="T8" fmla="*/ 240 w 240"/>
                  <a:gd name="T9" fmla="*/ 0 h 240"/>
                </a:gdLst>
                <a:ahLst/>
                <a:cxnLst>
                  <a:cxn ang="0">
                    <a:pos x="T0" y="T1"/>
                  </a:cxn>
                  <a:cxn ang="0">
                    <a:pos x="T2" y="T3"/>
                  </a:cxn>
                  <a:cxn ang="0">
                    <a:pos x="T4" y="T5"/>
                  </a:cxn>
                  <a:cxn ang="0">
                    <a:pos x="T6" y="T7"/>
                  </a:cxn>
                  <a:cxn ang="0">
                    <a:pos x="T8" y="T9"/>
                  </a:cxn>
                </a:cxnLst>
                <a:rect l="0" t="0" r="r" b="b"/>
                <a:pathLst>
                  <a:path w="240" h="240">
                    <a:moveTo>
                      <a:pt x="240" y="0"/>
                    </a:moveTo>
                    <a:lnTo>
                      <a:pt x="240" y="0"/>
                    </a:lnTo>
                    <a:lnTo>
                      <a:pt x="120" y="240"/>
                    </a:lnTo>
                    <a:lnTo>
                      <a:pt x="0" y="0"/>
                    </a:lnTo>
                    <a:lnTo>
                      <a:pt x="240" y="0"/>
                    </a:lnTo>
                    <a:close/>
                  </a:path>
                </a:pathLst>
              </a:custGeom>
              <a:solidFill>
                <a:srgbClr val="8800D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142" name="Freeform 147"/>
              <p:cNvSpPr>
                <a:spLocks/>
              </p:cNvSpPr>
              <p:nvPr/>
            </p:nvSpPr>
            <p:spPr bwMode="auto">
              <a:xfrm>
                <a:off x="5314" y="1074"/>
                <a:ext cx="0" cy="2692"/>
              </a:xfrm>
              <a:custGeom>
                <a:avLst/>
                <a:gdLst>
                  <a:gd name="T0" fmla="*/ 5970 h 5970"/>
                  <a:gd name="T1" fmla="*/ 5970 h 5970"/>
                  <a:gd name="T2" fmla="*/ 0 h 5970"/>
                </a:gdLst>
                <a:ahLst/>
                <a:cxnLst>
                  <a:cxn ang="0">
                    <a:pos x="0" y="T0"/>
                  </a:cxn>
                  <a:cxn ang="0">
                    <a:pos x="0" y="T1"/>
                  </a:cxn>
                  <a:cxn ang="0">
                    <a:pos x="0" y="T2"/>
                  </a:cxn>
                </a:cxnLst>
                <a:rect l="0" t="0" r="r" b="b"/>
                <a:pathLst>
                  <a:path h="5970">
                    <a:moveTo>
                      <a:pt x="0" y="5970"/>
                    </a:moveTo>
                    <a:lnTo>
                      <a:pt x="0" y="5970"/>
                    </a:lnTo>
                    <a:lnTo>
                      <a:pt x="0" y="0"/>
                    </a:lnTo>
                  </a:path>
                </a:pathLst>
              </a:custGeom>
              <a:ln>
                <a:headEnd/>
                <a:tailEnd/>
              </a:ln>
            </p:spPr>
            <p:style>
              <a:lnRef idx="3">
                <a:schemeClr val="accent4"/>
              </a:lnRef>
              <a:fillRef idx="0">
                <a:schemeClr val="accent4"/>
              </a:fillRef>
              <a:effectRef idx="2">
                <a:schemeClr val="accent4"/>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143" name="Freeform 148"/>
              <p:cNvSpPr>
                <a:spLocks/>
              </p:cNvSpPr>
              <p:nvPr/>
            </p:nvSpPr>
            <p:spPr bwMode="auto">
              <a:xfrm>
                <a:off x="5260" y="1038"/>
                <a:ext cx="108" cy="108"/>
              </a:xfrm>
              <a:custGeom>
                <a:avLst/>
                <a:gdLst>
                  <a:gd name="T0" fmla="*/ 240 w 240"/>
                  <a:gd name="T1" fmla="*/ 240 h 240"/>
                  <a:gd name="T2" fmla="*/ 240 w 240"/>
                  <a:gd name="T3" fmla="*/ 240 h 240"/>
                  <a:gd name="T4" fmla="*/ 120 w 240"/>
                  <a:gd name="T5" fmla="*/ 0 h 240"/>
                  <a:gd name="T6" fmla="*/ 0 w 240"/>
                  <a:gd name="T7" fmla="*/ 240 h 240"/>
                  <a:gd name="T8" fmla="*/ 240 w 240"/>
                  <a:gd name="T9" fmla="*/ 240 h 240"/>
                </a:gdLst>
                <a:ahLst/>
                <a:cxnLst>
                  <a:cxn ang="0">
                    <a:pos x="T0" y="T1"/>
                  </a:cxn>
                  <a:cxn ang="0">
                    <a:pos x="T2" y="T3"/>
                  </a:cxn>
                  <a:cxn ang="0">
                    <a:pos x="T4" y="T5"/>
                  </a:cxn>
                  <a:cxn ang="0">
                    <a:pos x="T6" y="T7"/>
                  </a:cxn>
                  <a:cxn ang="0">
                    <a:pos x="T8" y="T9"/>
                  </a:cxn>
                </a:cxnLst>
                <a:rect l="0" t="0" r="r" b="b"/>
                <a:pathLst>
                  <a:path w="240" h="240">
                    <a:moveTo>
                      <a:pt x="240" y="240"/>
                    </a:moveTo>
                    <a:lnTo>
                      <a:pt x="240" y="240"/>
                    </a:lnTo>
                    <a:lnTo>
                      <a:pt x="120" y="0"/>
                    </a:lnTo>
                    <a:lnTo>
                      <a:pt x="0" y="240"/>
                    </a:lnTo>
                    <a:lnTo>
                      <a:pt x="240" y="240"/>
                    </a:lnTo>
                    <a:close/>
                  </a:path>
                </a:pathLst>
              </a:custGeom>
              <a:solidFill>
                <a:srgbClr val="8800D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144" name="Freeform 149"/>
              <p:cNvSpPr>
                <a:spLocks/>
              </p:cNvSpPr>
              <p:nvPr/>
            </p:nvSpPr>
            <p:spPr bwMode="auto">
              <a:xfrm>
                <a:off x="1321" y="2800"/>
                <a:ext cx="3353" cy="399"/>
              </a:xfrm>
              <a:custGeom>
                <a:avLst/>
                <a:gdLst>
                  <a:gd name="T0" fmla="*/ 0 w 7436"/>
                  <a:gd name="T1" fmla="*/ 148 h 884"/>
                  <a:gd name="T2" fmla="*/ 0 w 7436"/>
                  <a:gd name="T3" fmla="*/ 148 h 884"/>
                  <a:gd name="T4" fmla="*/ 147 w 7436"/>
                  <a:gd name="T5" fmla="*/ 0 h 884"/>
                  <a:gd name="T6" fmla="*/ 7289 w 7436"/>
                  <a:gd name="T7" fmla="*/ 0 h 884"/>
                  <a:gd name="T8" fmla="*/ 7436 w 7436"/>
                  <a:gd name="T9" fmla="*/ 148 h 884"/>
                  <a:gd name="T10" fmla="*/ 7436 w 7436"/>
                  <a:gd name="T11" fmla="*/ 737 h 884"/>
                  <a:gd name="T12" fmla="*/ 7289 w 7436"/>
                  <a:gd name="T13" fmla="*/ 884 h 884"/>
                  <a:gd name="T14" fmla="*/ 147 w 7436"/>
                  <a:gd name="T15" fmla="*/ 884 h 884"/>
                  <a:gd name="T16" fmla="*/ 0 w 7436"/>
                  <a:gd name="T17" fmla="*/ 737 h 884"/>
                  <a:gd name="T18" fmla="*/ 0 w 7436"/>
                  <a:gd name="T19" fmla="*/ 148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6" h="884">
                    <a:moveTo>
                      <a:pt x="0" y="148"/>
                    </a:moveTo>
                    <a:lnTo>
                      <a:pt x="0" y="148"/>
                    </a:lnTo>
                    <a:cubicBezTo>
                      <a:pt x="0" y="66"/>
                      <a:pt x="66" y="0"/>
                      <a:pt x="147" y="0"/>
                    </a:cubicBezTo>
                    <a:lnTo>
                      <a:pt x="7289" y="0"/>
                    </a:lnTo>
                    <a:cubicBezTo>
                      <a:pt x="7370" y="0"/>
                      <a:pt x="7436" y="66"/>
                      <a:pt x="7436" y="148"/>
                    </a:cubicBezTo>
                    <a:lnTo>
                      <a:pt x="7436" y="737"/>
                    </a:lnTo>
                    <a:cubicBezTo>
                      <a:pt x="7436" y="818"/>
                      <a:pt x="7370" y="884"/>
                      <a:pt x="7289" y="884"/>
                    </a:cubicBezTo>
                    <a:lnTo>
                      <a:pt x="147" y="884"/>
                    </a:lnTo>
                    <a:cubicBezTo>
                      <a:pt x="66" y="884"/>
                      <a:pt x="0" y="818"/>
                      <a:pt x="0" y="737"/>
                    </a:cubicBezTo>
                    <a:lnTo>
                      <a:pt x="0" y="148"/>
                    </a:lnTo>
                    <a:close/>
                  </a:path>
                </a:pathLst>
              </a:custGeom>
              <a:solidFill>
                <a:schemeClr val="accent5">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145" name="Freeform 150"/>
              <p:cNvSpPr>
                <a:spLocks/>
              </p:cNvSpPr>
              <p:nvPr/>
            </p:nvSpPr>
            <p:spPr bwMode="auto">
              <a:xfrm>
                <a:off x="1321" y="2800"/>
                <a:ext cx="3353" cy="399"/>
              </a:xfrm>
              <a:custGeom>
                <a:avLst/>
                <a:gdLst>
                  <a:gd name="T0" fmla="*/ 0 w 7436"/>
                  <a:gd name="T1" fmla="*/ 148 h 884"/>
                  <a:gd name="T2" fmla="*/ 0 w 7436"/>
                  <a:gd name="T3" fmla="*/ 148 h 884"/>
                  <a:gd name="T4" fmla="*/ 147 w 7436"/>
                  <a:gd name="T5" fmla="*/ 0 h 884"/>
                  <a:gd name="T6" fmla="*/ 7289 w 7436"/>
                  <a:gd name="T7" fmla="*/ 0 h 884"/>
                  <a:gd name="T8" fmla="*/ 7436 w 7436"/>
                  <a:gd name="T9" fmla="*/ 148 h 884"/>
                  <a:gd name="T10" fmla="*/ 7436 w 7436"/>
                  <a:gd name="T11" fmla="*/ 737 h 884"/>
                  <a:gd name="T12" fmla="*/ 7289 w 7436"/>
                  <a:gd name="T13" fmla="*/ 884 h 884"/>
                  <a:gd name="T14" fmla="*/ 147 w 7436"/>
                  <a:gd name="T15" fmla="*/ 884 h 884"/>
                  <a:gd name="T16" fmla="*/ 0 w 7436"/>
                  <a:gd name="T17" fmla="*/ 737 h 884"/>
                  <a:gd name="T18" fmla="*/ 0 w 7436"/>
                  <a:gd name="T19" fmla="*/ 148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6" h="884">
                    <a:moveTo>
                      <a:pt x="0" y="148"/>
                    </a:moveTo>
                    <a:lnTo>
                      <a:pt x="0" y="148"/>
                    </a:lnTo>
                    <a:cubicBezTo>
                      <a:pt x="0" y="66"/>
                      <a:pt x="66" y="0"/>
                      <a:pt x="147" y="0"/>
                    </a:cubicBezTo>
                    <a:lnTo>
                      <a:pt x="7289" y="0"/>
                    </a:lnTo>
                    <a:cubicBezTo>
                      <a:pt x="7370" y="0"/>
                      <a:pt x="7436" y="66"/>
                      <a:pt x="7436" y="148"/>
                    </a:cubicBezTo>
                    <a:lnTo>
                      <a:pt x="7436" y="737"/>
                    </a:lnTo>
                    <a:cubicBezTo>
                      <a:pt x="7436" y="818"/>
                      <a:pt x="7370" y="884"/>
                      <a:pt x="7289" y="884"/>
                    </a:cubicBezTo>
                    <a:lnTo>
                      <a:pt x="147" y="884"/>
                    </a:lnTo>
                    <a:cubicBezTo>
                      <a:pt x="66" y="884"/>
                      <a:pt x="0" y="818"/>
                      <a:pt x="0" y="737"/>
                    </a:cubicBezTo>
                    <a:lnTo>
                      <a:pt x="0" y="148"/>
                    </a:lnTo>
                    <a:close/>
                  </a:path>
                </a:pathLst>
              </a:custGeom>
              <a:solidFill>
                <a:schemeClr val="accent4">
                  <a:lumMod val="40000"/>
                  <a:lumOff val="60000"/>
                </a:schemeClr>
              </a:solidFill>
              <a:ln w="9525" cap="flat">
                <a:solidFill>
                  <a:srgbClr val="92D05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146" name="Rectangle 151"/>
              <p:cNvSpPr>
                <a:spLocks noChangeArrowheads="1"/>
              </p:cNvSpPr>
              <p:nvPr/>
            </p:nvSpPr>
            <p:spPr bwMode="auto">
              <a:xfrm>
                <a:off x="1939" y="2940"/>
                <a:ext cx="11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T</a:t>
                </a:r>
                <a:endParaRPr lang="fr-FR" altLang="fr-FR">
                  <a:solidFill>
                    <a:prstClr val="black"/>
                  </a:solidFill>
                </a:endParaRPr>
              </a:p>
            </p:txBody>
          </p:sp>
          <p:sp>
            <p:nvSpPr>
              <p:cNvPr id="147" name="Rectangle 152"/>
              <p:cNvSpPr>
                <a:spLocks noChangeArrowheads="1"/>
              </p:cNvSpPr>
              <p:nvPr/>
            </p:nvSpPr>
            <p:spPr bwMode="auto">
              <a:xfrm>
                <a:off x="1993" y="2940"/>
                <a:ext cx="11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E</a:t>
                </a:r>
                <a:endParaRPr lang="fr-FR" altLang="fr-FR">
                  <a:solidFill>
                    <a:prstClr val="black"/>
                  </a:solidFill>
                </a:endParaRPr>
              </a:p>
            </p:txBody>
          </p:sp>
          <p:sp>
            <p:nvSpPr>
              <p:cNvPr id="148" name="Rectangle 153"/>
              <p:cNvSpPr>
                <a:spLocks noChangeArrowheads="1"/>
              </p:cNvSpPr>
              <p:nvPr/>
            </p:nvSpPr>
            <p:spPr bwMode="auto">
              <a:xfrm>
                <a:off x="2045" y="2940"/>
                <a:ext cx="12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R</a:t>
                </a:r>
                <a:endParaRPr lang="fr-FR" altLang="fr-FR">
                  <a:solidFill>
                    <a:prstClr val="black"/>
                  </a:solidFill>
                </a:endParaRPr>
              </a:p>
            </p:txBody>
          </p:sp>
          <p:sp>
            <p:nvSpPr>
              <p:cNvPr id="149" name="Rectangle 154"/>
              <p:cNvSpPr>
                <a:spLocks noChangeArrowheads="1"/>
              </p:cNvSpPr>
              <p:nvPr/>
            </p:nvSpPr>
            <p:spPr bwMode="auto">
              <a:xfrm>
                <a:off x="2106" y="2940"/>
                <a:ext cx="15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M</a:t>
                </a:r>
                <a:endParaRPr lang="fr-FR" altLang="fr-FR">
                  <a:solidFill>
                    <a:prstClr val="black"/>
                  </a:solidFill>
                </a:endParaRPr>
              </a:p>
            </p:txBody>
          </p:sp>
          <p:sp>
            <p:nvSpPr>
              <p:cNvPr id="150" name="Rectangle 155"/>
              <p:cNvSpPr>
                <a:spLocks noChangeArrowheads="1"/>
              </p:cNvSpPr>
              <p:nvPr/>
            </p:nvSpPr>
            <p:spPr bwMode="auto">
              <a:xfrm>
                <a:off x="2201" y="2940"/>
                <a:ext cx="9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I</a:t>
                </a:r>
                <a:endParaRPr lang="fr-FR" altLang="fr-FR">
                  <a:solidFill>
                    <a:prstClr val="black"/>
                  </a:solidFill>
                </a:endParaRPr>
              </a:p>
            </p:txBody>
          </p:sp>
          <p:sp>
            <p:nvSpPr>
              <p:cNvPr id="151" name="Rectangle 156"/>
              <p:cNvSpPr>
                <a:spLocks noChangeArrowheads="1"/>
              </p:cNvSpPr>
              <p:nvPr/>
            </p:nvSpPr>
            <p:spPr bwMode="auto">
              <a:xfrm>
                <a:off x="2230" y="2940"/>
                <a:ext cx="13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N</a:t>
                </a:r>
                <a:endParaRPr lang="fr-FR" altLang="fr-FR">
                  <a:solidFill>
                    <a:prstClr val="black"/>
                  </a:solidFill>
                </a:endParaRPr>
              </a:p>
            </p:txBody>
          </p:sp>
          <p:sp>
            <p:nvSpPr>
              <p:cNvPr id="152" name="Rectangle 157"/>
              <p:cNvSpPr>
                <a:spLocks noChangeArrowheads="1"/>
              </p:cNvSpPr>
              <p:nvPr/>
            </p:nvSpPr>
            <p:spPr bwMode="auto">
              <a:xfrm>
                <a:off x="2301" y="2940"/>
                <a:ext cx="12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A</a:t>
                </a:r>
                <a:endParaRPr lang="fr-FR" altLang="fr-FR">
                  <a:solidFill>
                    <a:prstClr val="black"/>
                  </a:solidFill>
                </a:endParaRPr>
              </a:p>
            </p:txBody>
          </p:sp>
          <p:sp>
            <p:nvSpPr>
              <p:cNvPr id="153" name="Rectangle 158"/>
              <p:cNvSpPr>
                <a:spLocks noChangeArrowheads="1"/>
              </p:cNvSpPr>
              <p:nvPr/>
            </p:nvSpPr>
            <p:spPr bwMode="auto">
              <a:xfrm>
                <a:off x="2366" y="2940"/>
                <a:ext cx="10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L</a:t>
                </a:r>
                <a:endParaRPr lang="fr-FR" altLang="fr-FR">
                  <a:solidFill>
                    <a:prstClr val="black"/>
                  </a:solidFill>
                </a:endParaRPr>
              </a:p>
            </p:txBody>
          </p:sp>
          <p:sp>
            <p:nvSpPr>
              <p:cNvPr id="154" name="Rectangle 159"/>
              <p:cNvSpPr>
                <a:spLocks noChangeArrowheads="1"/>
              </p:cNvSpPr>
              <p:nvPr/>
            </p:nvSpPr>
            <p:spPr bwMode="auto">
              <a:xfrm>
                <a:off x="2412" y="2940"/>
                <a:ext cx="11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E</a:t>
                </a:r>
                <a:endParaRPr lang="fr-FR" altLang="fr-FR">
                  <a:solidFill>
                    <a:prstClr val="black"/>
                  </a:solidFill>
                </a:endParaRPr>
              </a:p>
            </p:txBody>
          </p:sp>
          <p:sp>
            <p:nvSpPr>
              <p:cNvPr id="155" name="Rectangle 160"/>
              <p:cNvSpPr>
                <a:spLocks noChangeArrowheads="1"/>
              </p:cNvSpPr>
              <p:nvPr/>
            </p:nvSpPr>
            <p:spPr bwMode="auto">
              <a:xfrm>
                <a:off x="2465" y="2940"/>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fr-FR" altLang="fr-FR">
                  <a:solidFill>
                    <a:prstClr val="black"/>
                  </a:solidFill>
                </a:endParaRPr>
              </a:p>
            </p:txBody>
          </p:sp>
          <p:sp>
            <p:nvSpPr>
              <p:cNvPr id="156" name="Rectangle 161"/>
              <p:cNvSpPr>
                <a:spLocks noChangeArrowheads="1"/>
              </p:cNvSpPr>
              <p:nvPr/>
            </p:nvSpPr>
            <p:spPr bwMode="auto">
              <a:xfrm>
                <a:off x="2490" y="2940"/>
                <a:ext cx="9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a:t>
                </a:r>
                <a:endParaRPr lang="fr-FR" altLang="fr-FR">
                  <a:solidFill>
                    <a:prstClr val="black"/>
                  </a:solidFill>
                </a:endParaRPr>
              </a:p>
            </p:txBody>
          </p:sp>
          <p:sp>
            <p:nvSpPr>
              <p:cNvPr id="157" name="Rectangle 162"/>
              <p:cNvSpPr>
                <a:spLocks noChangeArrowheads="1"/>
              </p:cNvSpPr>
              <p:nvPr/>
            </p:nvSpPr>
            <p:spPr bwMode="auto">
              <a:xfrm>
                <a:off x="2519" y="2940"/>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fr-FR" altLang="fr-FR">
                  <a:solidFill>
                    <a:prstClr val="black"/>
                  </a:solidFill>
                </a:endParaRPr>
              </a:p>
            </p:txBody>
          </p:sp>
          <p:sp>
            <p:nvSpPr>
              <p:cNvPr id="158" name="Rectangle 163"/>
              <p:cNvSpPr>
                <a:spLocks noChangeArrowheads="1"/>
              </p:cNvSpPr>
              <p:nvPr/>
            </p:nvSpPr>
            <p:spPr bwMode="auto">
              <a:xfrm>
                <a:off x="2544" y="2940"/>
                <a:ext cx="12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d</a:t>
                </a:r>
                <a:endParaRPr lang="fr-FR" altLang="fr-FR">
                  <a:solidFill>
                    <a:prstClr val="black"/>
                  </a:solidFill>
                </a:endParaRPr>
              </a:p>
            </p:txBody>
          </p:sp>
          <p:sp>
            <p:nvSpPr>
              <p:cNvPr id="159" name="Rectangle 164"/>
              <p:cNvSpPr>
                <a:spLocks noChangeArrowheads="1"/>
              </p:cNvSpPr>
              <p:nvPr/>
            </p:nvSpPr>
            <p:spPr bwMode="auto">
              <a:xfrm>
                <a:off x="2602" y="2940"/>
                <a:ext cx="11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e</a:t>
                </a:r>
                <a:endParaRPr lang="fr-FR" altLang="fr-FR">
                  <a:solidFill>
                    <a:prstClr val="black"/>
                  </a:solidFill>
                </a:endParaRPr>
              </a:p>
            </p:txBody>
          </p:sp>
          <p:sp>
            <p:nvSpPr>
              <p:cNvPr id="160" name="Rectangle 165"/>
              <p:cNvSpPr>
                <a:spLocks noChangeArrowheads="1"/>
              </p:cNvSpPr>
              <p:nvPr/>
            </p:nvSpPr>
            <p:spPr bwMode="auto">
              <a:xfrm>
                <a:off x="2656" y="2940"/>
                <a:ext cx="12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u</a:t>
                </a:r>
                <a:endParaRPr lang="fr-FR" altLang="fr-FR">
                  <a:solidFill>
                    <a:prstClr val="black"/>
                  </a:solidFill>
                </a:endParaRPr>
              </a:p>
            </p:txBody>
          </p:sp>
          <p:sp>
            <p:nvSpPr>
              <p:cNvPr id="161" name="Rectangle 166"/>
              <p:cNvSpPr>
                <a:spLocks noChangeArrowheads="1"/>
              </p:cNvSpPr>
              <p:nvPr/>
            </p:nvSpPr>
            <p:spPr bwMode="auto">
              <a:xfrm>
                <a:off x="2715" y="2940"/>
                <a:ext cx="11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x</a:t>
                </a:r>
                <a:endParaRPr lang="fr-FR" altLang="fr-FR">
                  <a:solidFill>
                    <a:prstClr val="black"/>
                  </a:solidFill>
                </a:endParaRPr>
              </a:p>
            </p:txBody>
          </p:sp>
          <p:sp>
            <p:nvSpPr>
              <p:cNvPr id="162" name="Rectangle 167"/>
              <p:cNvSpPr>
                <a:spLocks noChangeArrowheads="1"/>
              </p:cNvSpPr>
              <p:nvPr/>
            </p:nvSpPr>
            <p:spPr bwMode="auto">
              <a:xfrm>
                <a:off x="2764" y="2940"/>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fr-FR" altLang="fr-FR">
                  <a:solidFill>
                    <a:prstClr val="black"/>
                  </a:solidFill>
                </a:endParaRPr>
              </a:p>
            </p:txBody>
          </p:sp>
          <p:sp>
            <p:nvSpPr>
              <p:cNvPr id="163" name="Rectangle 168"/>
              <p:cNvSpPr>
                <a:spLocks noChangeArrowheads="1"/>
              </p:cNvSpPr>
              <p:nvPr/>
            </p:nvSpPr>
            <p:spPr bwMode="auto">
              <a:xfrm>
                <a:off x="2789" y="2940"/>
                <a:ext cx="11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e</a:t>
                </a:r>
                <a:endParaRPr lang="fr-FR" altLang="fr-FR">
                  <a:solidFill>
                    <a:prstClr val="black"/>
                  </a:solidFill>
                </a:endParaRPr>
              </a:p>
            </p:txBody>
          </p:sp>
          <p:sp>
            <p:nvSpPr>
              <p:cNvPr id="164" name="Rectangle 169"/>
              <p:cNvSpPr>
                <a:spLocks noChangeArrowheads="1"/>
              </p:cNvSpPr>
              <p:nvPr/>
            </p:nvSpPr>
            <p:spPr bwMode="auto">
              <a:xfrm>
                <a:off x="2843" y="2940"/>
                <a:ext cx="12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n</a:t>
                </a:r>
                <a:endParaRPr lang="fr-FR" altLang="fr-FR">
                  <a:solidFill>
                    <a:prstClr val="black"/>
                  </a:solidFill>
                </a:endParaRPr>
              </a:p>
            </p:txBody>
          </p:sp>
          <p:sp>
            <p:nvSpPr>
              <p:cNvPr id="165" name="Rectangle 170"/>
              <p:cNvSpPr>
                <a:spLocks noChangeArrowheads="1"/>
              </p:cNvSpPr>
              <p:nvPr/>
            </p:nvSpPr>
            <p:spPr bwMode="auto">
              <a:xfrm>
                <a:off x="2901" y="2940"/>
                <a:ext cx="10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s</a:t>
                </a:r>
                <a:endParaRPr lang="fr-FR" altLang="fr-FR">
                  <a:solidFill>
                    <a:prstClr val="black"/>
                  </a:solidFill>
                </a:endParaRPr>
              </a:p>
            </p:txBody>
          </p:sp>
          <p:sp>
            <p:nvSpPr>
              <p:cNvPr id="166" name="Rectangle 171"/>
              <p:cNvSpPr>
                <a:spLocks noChangeArrowheads="1"/>
              </p:cNvSpPr>
              <p:nvPr/>
            </p:nvSpPr>
            <p:spPr bwMode="auto">
              <a:xfrm>
                <a:off x="2945" y="2940"/>
                <a:ext cx="11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e</a:t>
                </a:r>
                <a:endParaRPr lang="fr-FR" altLang="fr-FR">
                  <a:solidFill>
                    <a:prstClr val="black"/>
                  </a:solidFill>
                </a:endParaRPr>
              </a:p>
            </p:txBody>
          </p:sp>
          <p:sp>
            <p:nvSpPr>
              <p:cNvPr id="167" name="Rectangle 172"/>
              <p:cNvSpPr>
                <a:spLocks noChangeArrowheads="1"/>
              </p:cNvSpPr>
              <p:nvPr/>
            </p:nvSpPr>
            <p:spPr bwMode="auto">
              <a:xfrm>
                <a:off x="2999" y="2940"/>
                <a:ext cx="8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i</a:t>
                </a:r>
                <a:endParaRPr lang="fr-FR" altLang="fr-FR">
                  <a:solidFill>
                    <a:prstClr val="black"/>
                  </a:solidFill>
                </a:endParaRPr>
              </a:p>
            </p:txBody>
          </p:sp>
          <p:sp>
            <p:nvSpPr>
              <p:cNvPr id="168" name="Rectangle 173"/>
              <p:cNvSpPr>
                <a:spLocks noChangeArrowheads="1"/>
              </p:cNvSpPr>
              <p:nvPr/>
            </p:nvSpPr>
            <p:spPr bwMode="auto">
              <a:xfrm>
                <a:off x="3026" y="2940"/>
                <a:ext cx="11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g</a:t>
                </a:r>
                <a:endParaRPr lang="fr-FR" altLang="fr-FR">
                  <a:solidFill>
                    <a:prstClr val="black"/>
                  </a:solidFill>
                </a:endParaRPr>
              </a:p>
            </p:txBody>
          </p:sp>
          <p:sp>
            <p:nvSpPr>
              <p:cNvPr id="169" name="Rectangle 174"/>
              <p:cNvSpPr>
                <a:spLocks noChangeArrowheads="1"/>
              </p:cNvSpPr>
              <p:nvPr/>
            </p:nvSpPr>
            <p:spPr bwMode="auto">
              <a:xfrm>
                <a:off x="3077" y="2940"/>
                <a:ext cx="12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n</a:t>
                </a:r>
                <a:endParaRPr lang="fr-FR" altLang="fr-FR">
                  <a:solidFill>
                    <a:prstClr val="black"/>
                  </a:solidFill>
                </a:endParaRPr>
              </a:p>
            </p:txBody>
          </p:sp>
          <p:sp>
            <p:nvSpPr>
              <p:cNvPr id="170" name="Rectangle 175"/>
              <p:cNvSpPr>
                <a:spLocks noChangeArrowheads="1"/>
              </p:cNvSpPr>
              <p:nvPr/>
            </p:nvSpPr>
            <p:spPr bwMode="auto">
              <a:xfrm>
                <a:off x="3135" y="2940"/>
                <a:ext cx="11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e</a:t>
                </a:r>
                <a:endParaRPr lang="fr-FR" altLang="fr-FR">
                  <a:solidFill>
                    <a:prstClr val="black"/>
                  </a:solidFill>
                </a:endParaRPr>
              </a:p>
            </p:txBody>
          </p:sp>
          <p:sp>
            <p:nvSpPr>
              <p:cNvPr id="171" name="Rectangle 176"/>
              <p:cNvSpPr>
                <a:spLocks noChangeArrowheads="1"/>
              </p:cNvSpPr>
              <p:nvPr/>
            </p:nvSpPr>
            <p:spPr bwMode="auto">
              <a:xfrm>
                <a:off x="3189" y="2940"/>
                <a:ext cx="15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m</a:t>
                </a:r>
                <a:endParaRPr lang="fr-FR" altLang="fr-FR">
                  <a:solidFill>
                    <a:prstClr val="black"/>
                  </a:solidFill>
                </a:endParaRPr>
              </a:p>
            </p:txBody>
          </p:sp>
          <p:sp>
            <p:nvSpPr>
              <p:cNvPr id="172" name="Rectangle 177"/>
              <p:cNvSpPr>
                <a:spLocks noChangeArrowheads="1"/>
              </p:cNvSpPr>
              <p:nvPr/>
            </p:nvSpPr>
            <p:spPr bwMode="auto">
              <a:xfrm>
                <a:off x="3277" y="2940"/>
                <a:ext cx="11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e</a:t>
                </a:r>
                <a:endParaRPr lang="fr-FR" altLang="fr-FR">
                  <a:solidFill>
                    <a:prstClr val="black"/>
                  </a:solidFill>
                </a:endParaRPr>
              </a:p>
            </p:txBody>
          </p:sp>
          <p:sp>
            <p:nvSpPr>
              <p:cNvPr id="173" name="Rectangle 178"/>
              <p:cNvSpPr>
                <a:spLocks noChangeArrowheads="1"/>
              </p:cNvSpPr>
              <p:nvPr/>
            </p:nvSpPr>
            <p:spPr bwMode="auto">
              <a:xfrm>
                <a:off x="3332" y="2940"/>
                <a:ext cx="12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n</a:t>
                </a:r>
                <a:endParaRPr lang="fr-FR" altLang="fr-FR">
                  <a:solidFill>
                    <a:prstClr val="black"/>
                  </a:solidFill>
                </a:endParaRPr>
              </a:p>
            </p:txBody>
          </p:sp>
          <p:sp>
            <p:nvSpPr>
              <p:cNvPr id="174" name="Rectangle 179"/>
              <p:cNvSpPr>
                <a:spLocks noChangeArrowheads="1"/>
              </p:cNvSpPr>
              <p:nvPr/>
            </p:nvSpPr>
            <p:spPr bwMode="auto">
              <a:xfrm>
                <a:off x="3390" y="2940"/>
                <a:ext cx="9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t</a:t>
                </a:r>
                <a:endParaRPr lang="fr-FR" altLang="fr-FR">
                  <a:solidFill>
                    <a:prstClr val="black"/>
                  </a:solidFill>
                </a:endParaRPr>
              </a:p>
            </p:txBody>
          </p:sp>
          <p:sp>
            <p:nvSpPr>
              <p:cNvPr id="175" name="Rectangle 180"/>
              <p:cNvSpPr>
                <a:spLocks noChangeArrowheads="1"/>
              </p:cNvSpPr>
              <p:nvPr/>
            </p:nvSpPr>
            <p:spPr bwMode="auto">
              <a:xfrm>
                <a:off x="3428" y="2940"/>
                <a:ext cx="10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s</a:t>
                </a:r>
                <a:endParaRPr lang="fr-FR" altLang="fr-FR">
                  <a:solidFill>
                    <a:prstClr val="black"/>
                  </a:solidFill>
                </a:endParaRPr>
              </a:p>
            </p:txBody>
          </p:sp>
          <p:sp>
            <p:nvSpPr>
              <p:cNvPr id="176" name="Rectangle 181"/>
              <p:cNvSpPr>
                <a:spLocks noChangeArrowheads="1"/>
              </p:cNvSpPr>
              <p:nvPr/>
            </p:nvSpPr>
            <p:spPr bwMode="auto">
              <a:xfrm>
                <a:off x="3471" y="2940"/>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fr-FR" altLang="fr-FR">
                  <a:solidFill>
                    <a:prstClr val="black"/>
                  </a:solidFill>
                </a:endParaRPr>
              </a:p>
            </p:txBody>
          </p:sp>
          <p:sp>
            <p:nvSpPr>
              <p:cNvPr id="177" name="Rectangle 182"/>
              <p:cNvSpPr>
                <a:spLocks noChangeArrowheads="1"/>
              </p:cNvSpPr>
              <p:nvPr/>
            </p:nvSpPr>
            <p:spPr bwMode="auto">
              <a:xfrm>
                <a:off x="3495" y="2940"/>
                <a:ext cx="12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d</a:t>
                </a:r>
                <a:endParaRPr lang="fr-FR" altLang="fr-FR">
                  <a:solidFill>
                    <a:prstClr val="black"/>
                  </a:solidFill>
                </a:endParaRPr>
              </a:p>
            </p:txBody>
          </p:sp>
          <p:sp>
            <p:nvSpPr>
              <p:cNvPr id="178" name="Rectangle 183"/>
              <p:cNvSpPr>
                <a:spLocks noChangeArrowheads="1"/>
              </p:cNvSpPr>
              <p:nvPr/>
            </p:nvSpPr>
            <p:spPr bwMode="auto">
              <a:xfrm>
                <a:off x="3553" y="2940"/>
                <a:ext cx="11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e</a:t>
                </a:r>
                <a:endParaRPr lang="fr-FR" altLang="fr-FR">
                  <a:solidFill>
                    <a:prstClr val="black"/>
                  </a:solidFill>
                </a:endParaRPr>
              </a:p>
            </p:txBody>
          </p:sp>
          <p:sp>
            <p:nvSpPr>
              <p:cNvPr id="179" name="Rectangle 184"/>
              <p:cNvSpPr>
                <a:spLocks noChangeArrowheads="1"/>
              </p:cNvSpPr>
              <p:nvPr/>
            </p:nvSpPr>
            <p:spPr bwMode="auto">
              <a:xfrm>
                <a:off x="3608" y="2940"/>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fr-FR" altLang="fr-FR">
                  <a:solidFill>
                    <a:prstClr val="black"/>
                  </a:solidFill>
                </a:endParaRPr>
              </a:p>
            </p:txBody>
          </p:sp>
          <p:sp>
            <p:nvSpPr>
              <p:cNvPr id="180" name="Rectangle 185"/>
              <p:cNvSpPr>
                <a:spLocks noChangeArrowheads="1"/>
              </p:cNvSpPr>
              <p:nvPr/>
            </p:nvSpPr>
            <p:spPr bwMode="auto">
              <a:xfrm>
                <a:off x="3632" y="2940"/>
                <a:ext cx="10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s</a:t>
                </a:r>
                <a:endParaRPr lang="fr-FR" altLang="fr-FR">
                  <a:solidFill>
                    <a:prstClr val="black"/>
                  </a:solidFill>
                </a:endParaRPr>
              </a:p>
            </p:txBody>
          </p:sp>
          <p:sp>
            <p:nvSpPr>
              <p:cNvPr id="181" name="Rectangle 186"/>
              <p:cNvSpPr>
                <a:spLocks noChangeArrowheads="1"/>
              </p:cNvSpPr>
              <p:nvPr/>
            </p:nvSpPr>
            <p:spPr bwMode="auto">
              <a:xfrm>
                <a:off x="3676" y="2940"/>
                <a:ext cx="12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p</a:t>
                </a:r>
                <a:endParaRPr lang="fr-FR" altLang="fr-FR">
                  <a:solidFill>
                    <a:prstClr val="black"/>
                  </a:solidFill>
                </a:endParaRPr>
              </a:p>
            </p:txBody>
          </p:sp>
          <p:sp>
            <p:nvSpPr>
              <p:cNvPr id="182" name="Rectangle 187"/>
              <p:cNvSpPr>
                <a:spLocks noChangeArrowheads="1"/>
              </p:cNvSpPr>
              <p:nvPr/>
            </p:nvSpPr>
            <p:spPr bwMode="auto">
              <a:xfrm>
                <a:off x="3734" y="2940"/>
                <a:ext cx="11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é</a:t>
                </a:r>
                <a:endParaRPr lang="fr-FR" altLang="fr-FR">
                  <a:solidFill>
                    <a:prstClr val="black"/>
                  </a:solidFill>
                </a:endParaRPr>
              </a:p>
            </p:txBody>
          </p:sp>
          <p:sp>
            <p:nvSpPr>
              <p:cNvPr id="183" name="Rectangle 188"/>
              <p:cNvSpPr>
                <a:spLocks noChangeArrowheads="1"/>
              </p:cNvSpPr>
              <p:nvPr/>
            </p:nvSpPr>
            <p:spPr bwMode="auto">
              <a:xfrm>
                <a:off x="3788" y="2940"/>
                <a:ext cx="10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dirty="0">
                    <a:solidFill>
                      <a:srgbClr val="000000"/>
                    </a:solidFill>
                    <a:latin typeface="Calibri Bold" panose="020F0702030404030204" pitchFamily="34" charset="0"/>
                  </a:rPr>
                  <a:t>c</a:t>
                </a:r>
                <a:endParaRPr lang="fr-FR" altLang="fr-FR" dirty="0">
                  <a:solidFill>
                    <a:prstClr val="black"/>
                  </a:solidFill>
                </a:endParaRPr>
              </a:p>
            </p:txBody>
          </p:sp>
          <p:sp>
            <p:nvSpPr>
              <p:cNvPr id="184" name="Rectangle 189"/>
              <p:cNvSpPr>
                <a:spLocks noChangeArrowheads="1"/>
              </p:cNvSpPr>
              <p:nvPr/>
            </p:nvSpPr>
            <p:spPr bwMode="auto">
              <a:xfrm>
                <a:off x="3833" y="2940"/>
                <a:ext cx="8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i</a:t>
                </a:r>
                <a:endParaRPr lang="fr-FR" altLang="fr-FR">
                  <a:solidFill>
                    <a:prstClr val="black"/>
                  </a:solidFill>
                </a:endParaRPr>
              </a:p>
            </p:txBody>
          </p:sp>
          <p:sp>
            <p:nvSpPr>
              <p:cNvPr id="185" name="Rectangle 190"/>
              <p:cNvSpPr>
                <a:spLocks noChangeArrowheads="1"/>
              </p:cNvSpPr>
              <p:nvPr/>
            </p:nvSpPr>
            <p:spPr bwMode="auto">
              <a:xfrm>
                <a:off x="3860" y="2940"/>
                <a:ext cx="11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a</a:t>
                </a:r>
                <a:endParaRPr lang="fr-FR" altLang="fr-FR">
                  <a:solidFill>
                    <a:prstClr val="black"/>
                  </a:solidFill>
                </a:endParaRPr>
              </a:p>
            </p:txBody>
          </p:sp>
          <p:sp>
            <p:nvSpPr>
              <p:cNvPr id="186" name="Rectangle 191"/>
              <p:cNvSpPr>
                <a:spLocks noChangeArrowheads="1"/>
              </p:cNvSpPr>
              <p:nvPr/>
            </p:nvSpPr>
            <p:spPr bwMode="auto">
              <a:xfrm>
                <a:off x="3913" y="2940"/>
                <a:ext cx="8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l</a:t>
                </a:r>
                <a:endParaRPr lang="fr-FR" altLang="fr-FR">
                  <a:solidFill>
                    <a:prstClr val="black"/>
                  </a:solidFill>
                </a:endParaRPr>
              </a:p>
            </p:txBody>
          </p:sp>
          <p:sp>
            <p:nvSpPr>
              <p:cNvPr id="187" name="Rectangle 192"/>
              <p:cNvSpPr>
                <a:spLocks noChangeArrowheads="1"/>
              </p:cNvSpPr>
              <p:nvPr/>
            </p:nvSpPr>
            <p:spPr bwMode="auto">
              <a:xfrm>
                <a:off x="3940" y="2940"/>
                <a:ext cx="8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i</a:t>
                </a:r>
                <a:endParaRPr lang="fr-FR" altLang="fr-FR">
                  <a:solidFill>
                    <a:prstClr val="black"/>
                  </a:solidFill>
                </a:endParaRPr>
              </a:p>
            </p:txBody>
          </p:sp>
          <p:sp>
            <p:nvSpPr>
              <p:cNvPr id="188" name="Rectangle 193"/>
              <p:cNvSpPr>
                <a:spLocks noChangeArrowheads="1"/>
              </p:cNvSpPr>
              <p:nvPr/>
            </p:nvSpPr>
            <p:spPr bwMode="auto">
              <a:xfrm>
                <a:off x="3967" y="2940"/>
                <a:ext cx="9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t</a:t>
                </a:r>
                <a:endParaRPr lang="fr-FR" altLang="fr-FR">
                  <a:solidFill>
                    <a:prstClr val="black"/>
                  </a:solidFill>
                </a:endParaRPr>
              </a:p>
            </p:txBody>
          </p:sp>
          <p:sp>
            <p:nvSpPr>
              <p:cNvPr id="189" name="Rectangle 194"/>
              <p:cNvSpPr>
                <a:spLocks noChangeArrowheads="1"/>
              </p:cNvSpPr>
              <p:nvPr/>
            </p:nvSpPr>
            <p:spPr bwMode="auto">
              <a:xfrm>
                <a:off x="4004" y="2940"/>
                <a:ext cx="11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é</a:t>
                </a:r>
                <a:endParaRPr lang="fr-FR" altLang="fr-FR">
                  <a:solidFill>
                    <a:prstClr val="black"/>
                  </a:solidFill>
                </a:endParaRPr>
              </a:p>
            </p:txBody>
          </p:sp>
          <p:sp>
            <p:nvSpPr>
              <p:cNvPr id="190" name="Rectangle 195"/>
              <p:cNvSpPr>
                <a:spLocks noChangeArrowheads="1"/>
              </p:cNvSpPr>
              <p:nvPr/>
            </p:nvSpPr>
            <p:spPr bwMode="auto">
              <a:xfrm>
                <a:off x="4059" y="2940"/>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fr-FR" altLang="fr-FR">
                  <a:solidFill>
                    <a:prstClr val="black"/>
                  </a:solidFill>
                </a:endParaRPr>
              </a:p>
            </p:txBody>
          </p:sp>
          <p:sp>
            <p:nvSpPr>
              <p:cNvPr id="191" name="Freeform 196"/>
              <p:cNvSpPr>
                <a:spLocks/>
              </p:cNvSpPr>
              <p:nvPr/>
            </p:nvSpPr>
            <p:spPr bwMode="auto">
              <a:xfrm>
                <a:off x="2238" y="2536"/>
                <a:ext cx="748" cy="260"/>
              </a:xfrm>
              <a:custGeom>
                <a:avLst/>
                <a:gdLst>
                  <a:gd name="T0" fmla="*/ 0 w 1658"/>
                  <a:gd name="T1" fmla="*/ 0 h 578"/>
                  <a:gd name="T2" fmla="*/ 0 w 1658"/>
                  <a:gd name="T3" fmla="*/ 0 h 578"/>
                  <a:gd name="T4" fmla="*/ 1658 w 1658"/>
                  <a:gd name="T5" fmla="*/ 578 h 578"/>
                </a:gdLst>
                <a:ahLst/>
                <a:cxnLst>
                  <a:cxn ang="0">
                    <a:pos x="T0" y="T1"/>
                  </a:cxn>
                  <a:cxn ang="0">
                    <a:pos x="T2" y="T3"/>
                  </a:cxn>
                  <a:cxn ang="0">
                    <a:pos x="T4" y="T5"/>
                  </a:cxn>
                </a:cxnLst>
                <a:rect l="0" t="0" r="r" b="b"/>
                <a:pathLst>
                  <a:path w="1658" h="578">
                    <a:moveTo>
                      <a:pt x="0" y="0"/>
                    </a:moveTo>
                    <a:lnTo>
                      <a:pt x="0" y="0"/>
                    </a:lnTo>
                    <a:lnTo>
                      <a:pt x="1658" y="578"/>
                    </a:lnTo>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192" name="Freeform 197"/>
              <p:cNvSpPr>
                <a:spLocks/>
              </p:cNvSpPr>
              <p:nvPr/>
            </p:nvSpPr>
            <p:spPr bwMode="auto">
              <a:xfrm>
                <a:off x="2957" y="2772"/>
                <a:ext cx="40" cy="33"/>
              </a:xfrm>
              <a:custGeom>
                <a:avLst/>
                <a:gdLst>
                  <a:gd name="T0" fmla="*/ 27 w 89"/>
                  <a:gd name="T1" fmla="*/ 0 h 75"/>
                  <a:gd name="T2" fmla="*/ 27 w 89"/>
                  <a:gd name="T3" fmla="*/ 0 h 75"/>
                  <a:gd name="T4" fmla="*/ 89 w 89"/>
                  <a:gd name="T5" fmla="*/ 64 h 75"/>
                  <a:gd name="T6" fmla="*/ 0 w 89"/>
                  <a:gd name="T7" fmla="*/ 75 h 75"/>
                  <a:gd name="T8" fmla="*/ 27 w 89"/>
                  <a:gd name="T9" fmla="*/ 0 h 75"/>
                </a:gdLst>
                <a:ahLst/>
                <a:cxnLst>
                  <a:cxn ang="0">
                    <a:pos x="T0" y="T1"/>
                  </a:cxn>
                  <a:cxn ang="0">
                    <a:pos x="T2" y="T3"/>
                  </a:cxn>
                  <a:cxn ang="0">
                    <a:pos x="T4" y="T5"/>
                  </a:cxn>
                  <a:cxn ang="0">
                    <a:pos x="T6" y="T7"/>
                  </a:cxn>
                  <a:cxn ang="0">
                    <a:pos x="T8" y="T9"/>
                  </a:cxn>
                </a:cxnLst>
                <a:rect l="0" t="0" r="r" b="b"/>
                <a:pathLst>
                  <a:path w="89" h="75">
                    <a:moveTo>
                      <a:pt x="27" y="0"/>
                    </a:moveTo>
                    <a:lnTo>
                      <a:pt x="27" y="0"/>
                    </a:lnTo>
                    <a:lnTo>
                      <a:pt x="89" y="64"/>
                    </a:lnTo>
                    <a:lnTo>
                      <a:pt x="0" y="75"/>
                    </a:lnTo>
                    <a:lnTo>
                      <a:pt x="2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193" name="Freeform 198"/>
              <p:cNvSpPr>
                <a:spLocks/>
              </p:cNvSpPr>
              <p:nvPr/>
            </p:nvSpPr>
            <p:spPr bwMode="auto">
              <a:xfrm>
                <a:off x="3009" y="2536"/>
                <a:ext cx="736" cy="260"/>
              </a:xfrm>
              <a:custGeom>
                <a:avLst/>
                <a:gdLst>
                  <a:gd name="T0" fmla="*/ 1632 w 1632"/>
                  <a:gd name="T1" fmla="*/ 0 h 578"/>
                  <a:gd name="T2" fmla="*/ 1632 w 1632"/>
                  <a:gd name="T3" fmla="*/ 0 h 578"/>
                  <a:gd name="T4" fmla="*/ 0 w 1632"/>
                  <a:gd name="T5" fmla="*/ 578 h 578"/>
                </a:gdLst>
                <a:ahLst/>
                <a:cxnLst>
                  <a:cxn ang="0">
                    <a:pos x="T0" y="T1"/>
                  </a:cxn>
                  <a:cxn ang="0">
                    <a:pos x="T2" y="T3"/>
                  </a:cxn>
                  <a:cxn ang="0">
                    <a:pos x="T4" y="T5"/>
                  </a:cxn>
                </a:cxnLst>
                <a:rect l="0" t="0" r="r" b="b"/>
                <a:pathLst>
                  <a:path w="1632" h="578">
                    <a:moveTo>
                      <a:pt x="1632" y="0"/>
                    </a:moveTo>
                    <a:lnTo>
                      <a:pt x="1632" y="0"/>
                    </a:lnTo>
                    <a:lnTo>
                      <a:pt x="0" y="578"/>
                    </a:lnTo>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194" name="Freeform 199"/>
              <p:cNvSpPr>
                <a:spLocks/>
              </p:cNvSpPr>
              <p:nvPr/>
            </p:nvSpPr>
            <p:spPr bwMode="auto">
              <a:xfrm>
                <a:off x="2997" y="2772"/>
                <a:ext cx="40" cy="33"/>
              </a:xfrm>
              <a:custGeom>
                <a:avLst/>
                <a:gdLst>
                  <a:gd name="T0" fmla="*/ 62 w 89"/>
                  <a:gd name="T1" fmla="*/ 0 h 75"/>
                  <a:gd name="T2" fmla="*/ 62 w 89"/>
                  <a:gd name="T3" fmla="*/ 0 h 75"/>
                  <a:gd name="T4" fmla="*/ 0 w 89"/>
                  <a:gd name="T5" fmla="*/ 64 h 75"/>
                  <a:gd name="T6" fmla="*/ 89 w 89"/>
                  <a:gd name="T7" fmla="*/ 75 h 75"/>
                  <a:gd name="T8" fmla="*/ 62 w 89"/>
                  <a:gd name="T9" fmla="*/ 0 h 75"/>
                </a:gdLst>
                <a:ahLst/>
                <a:cxnLst>
                  <a:cxn ang="0">
                    <a:pos x="T0" y="T1"/>
                  </a:cxn>
                  <a:cxn ang="0">
                    <a:pos x="T2" y="T3"/>
                  </a:cxn>
                  <a:cxn ang="0">
                    <a:pos x="T4" y="T5"/>
                  </a:cxn>
                  <a:cxn ang="0">
                    <a:pos x="T6" y="T7"/>
                  </a:cxn>
                  <a:cxn ang="0">
                    <a:pos x="T8" y="T9"/>
                  </a:cxn>
                </a:cxnLst>
                <a:rect l="0" t="0" r="r" b="b"/>
                <a:pathLst>
                  <a:path w="89" h="75">
                    <a:moveTo>
                      <a:pt x="62" y="0"/>
                    </a:moveTo>
                    <a:lnTo>
                      <a:pt x="62" y="0"/>
                    </a:lnTo>
                    <a:lnTo>
                      <a:pt x="0" y="64"/>
                    </a:lnTo>
                    <a:lnTo>
                      <a:pt x="89" y="75"/>
                    </a:lnTo>
                    <a:lnTo>
                      <a:pt x="6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195" name="Freeform 200"/>
              <p:cNvSpPr>
                <a:spLocks/>
              </p:cNvSpPr>
              <p:nvPr/>
            </p:nvSpPr>
            <p:spPr bwMode="auto">
              <a:xfrm>
                <a:off x="2997" y="3199"/>
                <a:ext cx="8" cy="170"/>
              </a:xfrm>
              <a:custGeom>
                <a:avLst/>
                <a:gdLst>
                  <a:gd name="T0" fmla="*/ 0 w 16"/>
                  <a:gd name="T1" fmla="*/ 0 h 377"/>
                  <a:gd name="T2" fmla="*/ 0 w 16"/>
                  <a:gd name="T3" fmla="*/ 0 h 377"/>
                  <a:gd name="T4" fmla="*/ 16 w 16"/>
                  <a:gd name="T5" fmla="*/ 377 h 377"/>
                </a:gdLst>
                <a:ahLst/>
                <a:cxnLst>
                  <a:cxn ang="0">
                    <a:pos x="T0" y="T1"/>
                  </a:cxn>
                  <a:cxn ang="0">
                    <a:pos x="T2" y="T3"/>
                  </a:cxn>
                  <a:cxn ang="0">
                    <a:pos x="T4" y="T5"/>
                  </a:cxn>
                </a:cxnLst>
                <a:rect l="0" t="0" r="r" b="b"/>
                <a:pathLst>
                  <a:path w="16" h="377">
                    <a:moveTo>
                      <a:pt x="0" y="0"/>
                    </a:moveTo>
                    <a:lnTo>
                      <a:pt x="0" y="0"/>
                    </a:lnTo>
                    <a:lnTo>
                      <a:pt x="16" y="377"/>
                    </a:lnTo>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196" name="Freeform 201"/>
              <p:cNvSpPr>
                <a:spLocks/>
              </p:cNvSpPr>
              <p:nvPr/>
            </p:nvSpPr>
            <p:spPr bwMode="auto">
              <a:xfrm>
                <a:off x="2986" y="3344"/>
                <a:ext cx="36" cy="37"/>
              </a:xfrm>
              <a:custGeom>
                <a:avLst/>
                <a:gdLst>
                  <a:gd name="T0" fmla="*/ 80 w 80"/>
                  <a:gd name="T1" fmla="*/ 0 h 82"/>
                  <a:gd name="T2" fmla="*/ 80 w 80"/>
                  <a:gd name="T3" fmla="*/ 0 h 82"/>
                  <a:gd name="T4" fmla="*/ 43 w 80"/>
                  <a:gd name="T5" fmla="*/ 82 h 82"/>
                  <a:gd name="T6" fmla="*/ 0 w 80"/>
                  <a:gd name="T7" fmla="*/ 3 h 82"/>
                  <a:gd name="T8" fmla="*/ 80 w 80"/>
                  <a:gd name="T9" fmla="*/ 0 h 82"/>
                </a:gdLst>
                <a:ahLst/>
                <a:cxnLst>
                  <a:cxn ang="0">
                    <a:pos x="T0" y="T1"/>
                  </a:cxn>
                  <a:cxn ang="0">
                    <a:pos x="T2" y="T3"/>
                  </a:cxn>
                  <a:cxn ang="0">
                    <a:pos x="T4" y="T5"/>
                  </a:cxn>
                  <a:cxn ang="0">
                    <a:pos x="T6" y="T7"/>
                  </a:cxn>
                  <a:cxn ang="0">
                    <a:pos x="T8" y="T9"/>
                  </a:cxn>
                </a:cxnLst>
                <a:rect l="0" t="0" r="r" b="b"/>
                <a:pathLst>
                  <a:path w="80" h="82">
                    <a:moveTo>
                      <a:pt x="80" y="0"/>
                    </a:moveTo>
                    <a:lnTo>
                      <a:pt x="80" y="0"/>
                    </a:lnTo>
                    <a:lnTo>
                      <a:pt x="43" y="82"/>
                    </a:lnTo>
                    <a:lnTo>
                      <a:pt x="0" y="3"/>
                    </a:lnTo>
                    <a:lnTo>
                      <a:pt x="8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197" name="Freeform 202"/>
              <p:cNvSpPr>
                <a:spLocks/>
              </p:cNvSpPr>
              <p:nvPr/>
            </p:nvSpPr>
            <p:spPr bwMode="auto">
              <a:xfrm>
                <a:off x="1430" y="1153"/>
                <a:ext cx="3246" cy="264"/>
              </a:xfrm>
              <a:custGeom>
                <a:avLst/>
                <a:gdLst>
                  <a:gd name="T0" fmla="*/ 0 w 7197"/>
                  <a:gd name="T1" fmla="*/ 292 h 584"/>
                  <a:gd name="T2" fmla="*/ 0 w 7197"/>
                  <a:gd name="T3" fmla="*/ 292 h 584"/>
                  <a:gd name="T4" fmla="*/ 292 w 7197"/>
                  <a:gd name="T5" fmla="*/ 0 h 584"/>
                  <a:gd name="T6" fmla="*/ 6905 w 7197"/>
                  <a:gd name="T7" fmla="*/ 0 h 584"/>
                  <a:gd name="T8" fmla="*/ 7197 w 7197"/>
                  <a:gd name="T9" fmla="*/ 292 h 584"/>
                  <a:gd name="T10" fmla="*/ 7197 w 7197"/>
                  <a:gd name="T11" fmla="*/ 292 h 584"/>
                  <a:gd name="T12" fmla="*/ 6905 w 7197"/>
                  <a:gd name="T13" fmla="*/ 584 h 584"/>
                  <a:gd name="T14" fmla="*/ 292 w 7197"/>
                  <a:gd name="T15" fmla="*/ 584 h 584"/>
                  <a:gd name="T16" fmla="*/ 0 w 7197"/>
                  <a:gd name="T17" fmla="*/ 292 h 584"/>
                  <a:gd name="T18" fmla="*/ 0 w 7197"/>
                  <a:gd name="T19" fmla="*/ 29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97" h="584">
                    <a:moveTo>
                      <a:pt x="0" y="292"/>
                    </a:moveTo>
                    <a:lnTo>
                      <a:pt x="0" y="292"/>
                    </a:lnTo>
                    <a:cubicBezTo>
                      <a:pt x="0" y="130"/>
                      <a:pt x="131" y="0"/>
                      <a:pt x="292" y="0"/>
                    </a:cubicBezTo>
                    <a:lnTo>
                      <a:pt x="6905" y="0"/>
                    </a:lnTo>
                    <a:cubicBezTo>
                      <a:pt x="7066" y="0"/>
                      <a:pt x="7197" y="130"/>
                      <a:pt x="7197" y="292"/>
                    </a:cubicBezTo>
                    <a:lnTo>
                      <a:pt x="7197" y="292"/>
                    </a:lnTo>
                    <a:cubicBezTo>
                      <a:pt x="7197" y="453"/>
                      <a:pt x="7066" y="584"/>
                      <a:pt x="6905" y="584"/>
                    </a:cubicBezTo>
                    <a:lnTo>
                      <a:pt x="292" y="584"/>
                    </a:lnTo>
                    <a:cubicBezTo>
                      <a:pt x="131" y="584"/>
                      <a:pt x="0" y="453"/>
                      <a:pt x="0" y="292"/>
                    </a:cubicBezTo>
                    <a:lnTo>
                      <a:pt x="0" y="292"/>
                    </a:lnTo>
                    <a:close/>
                  </a:path>
                </a:pathLst>
              </a:custGeom>
              <a:solidFill>
                <a:schemeClr val="accent4">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198" name="Freeform 203"/>
              <p:cNvSpPr>
                <a:spLocks/>
              </p:cNvSpPr>
              <p:nvPr/>
            </p:nvSpPr>
            <p:spPr bwMode="auto">
              <a:xfrm>
                <a:off x="1430" y="1159"/>
                <a:ext cx="3067" cy="266"/>
              </a:xfrm>
              <a:custGeom>
                <a:avLst/>
                <a:gdLst>
                  <a:gd name="T0" fmla="*/ 0 w 7197"/>
                  <a:gd name="T1" fmla="*/ 292 h 584"/>
                  <a:gd name="T2" fmla="*/ 0 w 7197"/>
                  <a:gd name="T3" fmla="*/ 292 h 584"/>
                  <a:gd name="T4" fmla="*/ 292 w 7197"/>
                  <a:gd name="T5" fmla="*/ 0 h 584"/>
                  <a:gd name="T6" fmla="*/ 6905 w 7197"/>
                  <a:gd name="T7" fmla="*/ 0 h 584"/>
                  <a:gd name="T8" fmla="*/ 7197 w 7197"/>
                  <a:gd name="T9" fmla="*/ 292 h 584"/>
                  <a:gd name="T10" fmla="*/ 7197 w 7197"/>
                  <a:gd name="T11" fmla="*/ 292 h 584"/>
                  <a:gd name="T12" fmla="*/ 6905 w 7197"/>
                  <a:gd name="T13" fmla="*/ 584 h 584"/>
                  <a:gd name="T14" fmla="*/ 292 w 7197"/>
                  <a:gd name="T15" fmla="*/ 584 h 584"/>
                  <a:gd name="T16" fmla="*/ 0 w 7197"/>
                  <a:gd name="T17" fmla="*/ 292 h 584"/>
                  <a:gd name="T18" fmla="*/ 0 w 7197"/>
                  <a:gd name="T19" fmla="*/ 29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97" h="584">
                    <a:moveTo>
                      <a:pt x="0" y="292"/>
                    </a:moveTo>
                    <a:lnTo>
                      <a:pt x="0" y="292"/>
                    </a:lnTo>
                    <a:cubicBezTo>
                      <a:pt x="0" y="130"/>
                      <a:pt x="131" y="0"/>
                      <a:pt x="292" y="0"/>
                    </a:cubicBezTo>
                    <a:lnTo>
                      <a:pt x="6905" y="0"/>
                    </a:lnTo>
                    <a:cubicBezTo>
                      <a:pt x="7066" y="0"/>
                      <a:pt x="7197" y="130"/>
                      <a:pt x="7197" y="292"/>
                    </a:cubicBezTo>
                    <a:lnTo>
                      <a:pt x="7197" y="292"/>
                    </a:lnTo>
                    <a:cubicBezTo>
                      <a:pt x="7197" y="453"/>
                      <a:pt x="7066" y="584"/>
                      <a:pt x="6905" y="584"/>
                    </a:cubicBezTo>
                    <a:lnTo>
                      <a:pt x="292" y="584"/>
                    </a:lnTo>
                    <a:cubicBezTo>
                      <a:pt x="131" y="584"/>
                      <a:pt x="0" y="453"/>
                      <a:pt x="0" y="292"/>
                    </a:cubicBezTo>
                    <a:lnTo>
                      <a:pt x="0" y="292"/>
                    </a:lnTo>
                    <a:close/>
                  </a:path>
                </a:pathLst>
              </a:custGeom>
              <a:noFill/>
              <a:ln w="9525"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199" name="Rectangle 204"/>
              <p:cNvSpPr>
                <a:spLocks noChangeArrowheads="1"/>
              </p:cNvSpPr>
              <p:nvPr/>
            </p:nvSpPr>
            <p:spPr bwMode="auto">
              <a:xfrm>
                <a:off x="2218" y="1231"/>
                <a:ext cx="11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dirty="0">
                    <a:solidFill>
                      <a:srgbClr val="000000"/>
                    </a:solidFill>
                    <a:latin typeface="Calibri Bold" panose="020F0702030404030204" pitchFamily="34" charset="0"/>
                  </a:rPr>
                  <a:t>F</a:t>
                </a:r>
                <a:endParaRPr lang="fr-FR" altLang="fr-FR" dirty="0">
                  <a:solidFill>
                    <a:prstClr val="black"/>
                  </a:solidFill>
                </a:endParaRPr>
              </a:p>
            </p:txBody>
          </p:sp>
        </p:grpSp>
        <p:sp>
          <p:nvSpPr>
            <p:cNvPr id="7" name="Rectangle 206"/>
            <p:cNvSpPr>
              <a:spLocks noChangeArrowheads="1"/>
            </p:cNvSpPr>
            <p:nvPr/>
          </p:nvSpPr>
          <p:spPr bwMode="auto">
            <a:xfrm>
              <a:off x="2267" y="1231"/>
              <a:ext cx="13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O</a:t>
              </a:r>
              <a:endParaRPr lang="fr-FR" altLang="fr-FR">
                <a:solidFill>
                  <a:prstClr val="black"/>
                </a:solidFill>
              </a:endParaRPr>
            </a:p>
          </p:txBody>
        </p:sp>
        <p:sp>
          <p:nvSpPr>
            <p:cNvPr id="8" name="Rectangle 207"/>
            <p:cNvSpPr>
              <a:spLocks noChangeArrowheads="1"/>
            </p:cNvSpPr>
            <p:nvPr/>
          </p:nvSpPr>
          <p:spPr bwMode="auto">
            <a:xfrm>
              <a:off x="2340" y="1231"/>
              <a:ext cx="12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R</a:t>
              </a:r>
              <a:endParaRPr lang="fr-FR" altLang="fr-FR">
                <a:solidFill>
                  <a:prstClr val="black"/>
                </a:solidFill>
              </a:endParaRPr>
            </a:p>
          </p:txBody>
        </p:sp>
        <p:sp>
          <p:nvSpPr>
            <p:cNvPr id="9" name="Rectangle 208"/>
            <p:cNvSpPr>
              <a:spLocks noChangeArrowheads="1"/>
            </p:cNvSpPr>
            <p:nvPr/>
          </p:nvSpPr>
          <p:spPr bwMode="auto">
            <a:xfrm>
              <a:off x="2401" y="1231"/>
              <a:ext cx="15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M</a:t>
              </a:r>
              <a:endParaRPr lang="fr-FR" altLang="fr-FR">
                <a:solidFill>
                  <a:prstClr val="black"/>
                </a:solidFill>
              </a:endParaRPr>
            </a:p>
          </p:txBody>
        </p:sp>
        <p:sp>
          <p:nvSpPr>
            <p:cNvPr id="10" name="Rectangle 209"/>
            <p:cNvSpPr>
              <a:spLocks noChangeArrowheads="1"/>
            </p:cNvSpPr>
            <p:nvPr/>
          </p:nvSpPr>
          <p:spPr bwMode="auto">
            <a:xfrm>
              <a:off x="2496" y="1231"/>
              <a:ext cx="12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A</a:t>
              </a:r>
              <a:endParaRPr lang="fr-FR" altLang="fr-FR">
                <a:solidFill>
                  <a:prstClr val="black"/>
                </a:solidFill>
              </a:endParaRPr>
            </a:p>
          </p:txBody>
        </p:sp>
        <p:sp>
          <p:nvSpPr>
            <p:cNvPr id="11" name="Rectangle 210"/>
            <p:cNvSpPr>
              <a:spLocks noChangeArrowheads="1"/>
            </p:cNvSpPr>
            <p:nvPr/>
          </p:nvSpPr>
          <p:spPr bwMode="auto">
            <a:xfrm>
              <a:off x="2561" y="1231"/>
              <a:ext cx="11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T</a:t>
              </a:r>
              <a:endParaRPr lang="fr-FR" altLang="fr-FR">
                <a:solidFill>
                  <a:prstClr val="black"/>
                </a:solidFill>
              </a:endParaRPr>
            </a:p>
          </p:txBody>
        </p:sp>
        <p:sp>
          <p:nvSpPr>
            <p:cNvPr id="12" name="Rectangle 211"/>
            <p:cNvSpPr>
              <a:spLocks noChangeArrowheads="1"/>
            </p:cNvSpPr>
            <p:nvPr/>
          </p:nvSpPr>
          <p:spPr bwMode="auto">
            <a:xfrm>
              <a:off x="2615" y="1231"/>
              <a:ext cx="9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I</a:t>
              </a:r>
              <a:endParaRPr lang="fr-FR" altLang="fr-FR">
                <a:solidFill>
                  <a:prstClr val="black"/>
                </a:solidFill>
              </a:endParaRPr>
            </a:p>
          </p:txBody>
        </p:sp>
        <p:sp>
          <p:nvSpPr>
            <p:cNvPr id="13" name="Rectangle 212"/>
            <p:cNvSpPr>
              <a:spLocks noChangeArrowheads="1"/>
            </p:cNvSpPr>
            <p:nvPr/>
          </p:nvSpPr>
          <p:spPr bwMode="auto">
            <a:xfrm>
              <a:off x="2644" y="1231"/>
              <a:ext cx="13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O</a:t>
              </a:r>
              <a:endParaRPr lang="fr-FR" altLang="fr-FR">
                <a:solidFill>
                  <a:prstClr val="black"/>
                </a:solidFill>
              </a:endParaRPr>
            </a:p>
          </p:txBody>
        </p:sp>
        <p:sp>
          <p:nvSpPr>
            <p:cNvPr id="14" name="Rectangle 213"/>
            <p:cNvSpPr>
              <a:spLocks noChangeArrowheads="1"/>
            </p:cNvSpPr>
            <p:nvPr/>
          </p:nvSpPr>
          <p:spPr bwMode="auto">
            <a:xfrm>
              <a:off x="2717" y="1231"/>
              <a:ext cx="13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N</a:t>
              </a:r>
              <a:endParaRPr lang="fr-FR" altLang="fr-FR">
                <a:solidFill>
                  <a:prstClr val="black"/>
                </a:solidFill>
              </a:endParaRPr>
            </a:p>
          </p:txBody>
        </p:sp>
        <p:sp>
          <p:nvSpPr>
            <p:cNvPr id="15" name="Rectangle 214"/>
            <p:cNvSpPr>
              <a:spLocks noChangeArrowheads="1"/>
            </p:cNvSpPr>
            <p:nvPr/>
          </p:nvSpPr>
          <p:spPr bwMode="auto">
            <a:xfrm>
              <a:off x="2789" y="1231"/>
              <a:ext cx="11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S</a:t>
              </a:r>
              <a:endParaRPr lang="fr-FR" altLang="fr-FR">
                <a:solidFill>
                  <a:prstClr val="black"/>
                </a:solidFill>
              </a:endParaRPr>
            </a:p>
          </p:txBody>
        </p:sp>
        <p:sp>
          <p:nvSpPr>
            <p:cNvPr id="16" name="Rectangle 215"/>
            <p:cNvSpPr>
              <a:spLocks noChangeArrowheads="1"/>
            </p:cNvSpPr>
            <p:nvPr/>
          </p:nvSpPr>
          <p:spPr bwMode="auto">
            <a:xfrm>
              <a:off x="2840" y="1231"/>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fr-FR" altLang="fr-FR">
                <a:solidFill>
                  <a:prstClr val="black"/>
                </a:solidFill>
              </a:endParaRPr>
            </a:p>
          </p:txBody>
        </p:sp>
        <p:sp>
          <p:nvSpPr>
            <p:cNvPr id="17" name="Rectangle 216"/>
            <p:cNvSpPr>
              <a:spLocks noChangeArrowheads="1"/>
            </p:cNvSpPr>
            <p:nvPr/>
          </p:nvSpPr>
          <p:spPr bwMode="auto">
            <a:xfrm>
              <a:off x="2864" y="1231"/>
              <a:ext cx="13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D</a:t>
              </a:r>
              <a:endParaRPr lang="fr-FR" altLang="fr-FR">
                <a:solidFill>
                  <a:prstClr val="black"/>
                </a:solidFill>
              </a:endParaRPr>
            </a:p>
          </p:txBody>
        </p:sp>
        <p:sp>
          <p:nvSpPr>
            <p:cNvPr id="18" name="Rectangle 217"/>
            <p:cNvSpPr>
              <a:spLocks noChangeArrowheads="1"/>
            </p:cNvSpPr>
            <p:nvPr/>
          </p:nvSpPr>
          <p:spPr bwMode="auto">
            <a:xfrm>
              <a:off x="2932" y="1231"/>
              <a:ext cx="13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U</a:t>
              </a:r>
              <a:endParaRPr lang="fr-FR" altLang="fr-FR">
                <a:solidFill>
                  <a:prstClr val="black"/>
                </a:solidFill>
              </a:endParaRPr>
            </a:p>
          </p:txBody>
        </p:sp>
        <p:sp>
          <p:nvSpPr>
            <p:cNvPr id="19" name="Rectangle 218"/>
            <p:cNvSpPr>
              <a:spLocks noChangeArrowheads="1"/>
            </p:cNvSpPr>
            <p:nvPr/>
          </p:nvSpPr>
          <p:spPr bwMode="auto">
            <a:xfrm>
              <a:off x="3003" y="1231"/>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fr-FR" altLang="fr-FR">
                <a:solidFill>
                  <a:prstClr val="black"/>
                </a:solidFill>
              </a:endParaRPr>
            </a:p>
          </p:txBody>
        </p:sp>
        <p:sp>
          <p:nvSpPr>
            <p:cNvPr id="20" name="Rectangle 219"/>
            <p:cNvSpPr>
              <a:spLocks noChangeArrowheads="1"/>
            </p:cNvSpPr>
            <p:nvPr/>
          </p:nvSpPr>
          <p:spPr bwMode="auto">
            <a:xfrm>
              <a:off x="3028" y="1231"/>
              <a:ext cx="11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S</a:t>
              </a:r>
              <a:endParaRPr lang="fr-FR" altLang="fr-FR">
                <a:solidFill>
                  <a:prstClr val="black"/>
                </a:solidFill>
              </a:endParaRPr>
            </a:p>
          </p:txBody>
        </p:sp>
        <p:sp>
          <p:nvSpPr>
            <p:cNvPr id="21" name="Rectangle 220"/>
            <p:cNvSpPr>
              <a:spLocks noChangeArrowheads="1"/>
            </p:cNvSpPr>
            <p:nvPr/>
          </p:nvSpPr>
          <p:spPr bwMode="auto">
            <a:xfrm>
              <a:off x="3079" y="1231"/>
              <a:ext cx="13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U</a:t>
              </a:r>
              <a:endParaRPr lang="fr-FR" altLang="fr-FR">
                <a:solidFill>
                  <a:prstClr val="black"/>
                </a:solidFill>
              </a:endParaRPr>
            </a:p>
          </p:txBody>
        </p:sp>
        <p:sp>
          <p:nvSpPr>
            <p:cNvPr id="22" name="Rectangle 221"/>
            <p:cNvSpPr>
              <a:spLocks noChangeArrowheads="1"/>
            </p:cNvSpPr>
            <p:nvPr/>
          </p:nvSpPr>
          <p:spPr bwMode="auto">
            <a:xfrm>
              <a:off x="3149" y="1231"/>
              <a:ext cx="12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P</a:t>
              </a:r>
              <a:endParaRPr lang="fr-FR" altLang="fr-FR">
                <a:solidFill>
                  <a:prstClr val="black"/>
                </a:solidFill>
              </a:endParaRPr>
            </a:p>
          </p:txBody>
        </p:sp>
        <p:sp>
          <p:nvSpPr>
            <p:cNvPr id="23" name="Rectangle 222"/>
            <p:cNvSpPr>
              <a:spLocks noChangeArrowheads="1"/>
            </p:cNvSpPr>
            <p:nvPr/>
          </p:nvSpPr>
          <p:spPr bwMode="auto">
            <a:xfrm>
              <a:off x="3207" y="1231"/>
              <a:ext cx="11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E</a:t>
              </a:r>
              <a:endParaRPr lang="fr-FR" altLang="fr-FR">
                <a:solidFill>
                  <a:prstClr val="black"/>
                </a:solidFill>
              </a:endParaRPr>
            </a:p>
          </p:txBody>
        </p:sp>
        <p:sp>
          <p:nvSpPr>
            <p:cNvPr id="24" name="Rectangle 223"/>
            <p:cNvSpPr>
              <a:spLocks noChangeArrowheads="1"/>
            </p:cNvSpPr>
            <p:nvPr/>
          </p:nvSpPr>
          <p:spPr bwMode="auto">
            <a:xfrm>
              <a:off x="3259" y="1231"/>
              <a:ext cx="12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R</a:t>
              </a:r>
              <a:endParaRPr lang="fr-FR" altLang="fr-FR">
                <a:solidFill>
                  <a:prstClr val="black"/>
                </a:solidFill>
              </a:endParaRPr>
            </a:p>
          </p:txBody>
        </p:sp>
        <p:sp>
          <p:nvSpPr>
            <p:cNvPr id="25" name="Rectangle 224"/>
            <p:cNvSpPr>
              <a:spLocks noChangeArrowheads="1"/>
            </p:cNvSpPr>
            <p:nvPr/>
          </p:nvSpPr>
          <p:spPr bwMode="auto">
            <a:xfrm>
              <a:off x="3321" y="1231"/>
              <a:ext cx="9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I</a:t>
              </a:r>
              <a:endParaRPr lang="fr-FR" altLang="fr-FR">
                <a:solidFill>
                  <a:prstClr val="black"/>
                </a:solidFill>
              </a:endParaRPr>
            </a:p>
          </p:txBody>
        </p:sp>
        <p:sp>
          <p:nvSpPr>
            <p:cNvPr id="26" name="Rectangle 225"/>
            <p:cNvSpPr>
              <a:spLocks noChangeArrowheads="1"/>
            </p:cNvSpPr>
            <p:nvPr/>
          </p:nvSpPr>
          <p:spPr bwMode="auto">
            <a:xfrm>
              <a:off x="3350" y="1231"/>
              <a:ext cx="11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E</a:t>
              </a:r>
              <a:endParaRPr lang="fr-FR" altLang="fr-FR">
                <a:solidFill>
                  <a:prstClr val="black"/>
                </a:solidFill>
              </a:endParaRPr>
            </a:p>
          </p:txBody>
        </p:sp>
        <p:sp>
          <p:nvSpPr>
            <p:cNvPr id="27" name="Rectangle 226"/>
            <p:cNvSpPr>
              <a:spLocks noChangeArrowheads="1"/>
            </p:cNvSpPr>
            <p:nvPr/>
          </p:nvSpPr>
          <p:spPr bwMode="auto">
            <a:xfrm>
              <a:off x="3402" y="1231"/>
              <a:ext cx="13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a:solidFill>
                    <a:srgbClr val="000000"/>
                  </a:solidFill>
                  <a:latin typeface="Calibri Bold" panose="020F0702030404030204" pitchFamily="34" charset="0"/>
                </a:rPr>
                <a:t>U</a:t>
              </a:r>
              <a:endParaRPr lang="fr-FR" altLang="fr-FR">
                <a:solidFill>
                  <a:prstClr val="black"/>
                </a:solidFill>
              </a:endParaRPr>
            </a:p>
          </p:txBody>
        </p:sp>
        <p:sp>
          <p:nvSpPr>
            <p:cNvPr id="28" name="Rectangle 227"/>
            <p:cNvSpPr>
              <a:spLocks noChangeArrowheads="1"/>
            </p:cNvSpPr>
            <p:nvPr/>
          </p:nvSpPr>
          <p:spPr bwMode="auto">
            <a:xfrm>
              <a:off x="3473" y="1231"/>
              <a:ext cx="12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fr-FR" altLang="fr-FR" sz="1400" b="1" dirty="0">
                  <a:solidFill>
                    <a:srgbClr val="000000"/>
                  </a:solidFill>
                  <a:latin typeface="Calibri Bold" panose="020F0702030404030204" pitchFamily="34" charset="0"/>
                </a:rPr>
                <a:t>R</a:t>
              </a:r>
              <a:endParaRPr lang="fr-FR" altLang="fr-FR" dirty="0">
                <a:solidFill>
                  <a:prstClr val="black"/>
                </a:solidFill>
              </a:endParaRPr>
            </a:p>
          </p:txBody>
        </p:sp>
        <p:sp>
          <p:nvSpPr>
            <p:cNvPr id="29" name="Rectangle 228"/>
            <p:cNvSpPr>
              <a:spLocks noChangeArrowheads="1"/>
            </p:cNvSpPr>
            <p:nvPr/>
          </p:nvSpPr>
          <p:spPr bwMode="auto">
            <a:xfrm>
              <a:off x="3534" y="1231"/>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fr-FR" altLang="fr-FR">
                <a:solidFill>
                  <a:prstClr val="black"/>
                </a:solidFill>
              </a:endParaRPr>
            </a:p>
          </p:txBody>
        </p:sp>
        <p:sp>
          <p:nvSpPr>
            <p:cNvPr id="30" name="Freeform 229"/>
            <p:cNvSpPr>
              <a:spLocks/>
            </p:cNvSpPr>
            <p:nvPr/>
          </p:nvSpPr>
          <p:spPr bwMode="auto">
            <a:xfrm>
              <a:off x="2978" y="1429"/>
              <a:ext cx="0" cy="170"/>
            </a:xfrm>
            <a:custGeom>
              <a:avLst/>
              <a:gdLst>
                <a:gd name="T0" fmla="*/ 0 h 375"/>
                <a:gd name="T1" fmla="*/ 0 h 375"/>
                <a:gd name="T2" fmla="*/ 375 h 375"/>
              </a:gdLst>
              <a:ahLst/>
              <a:cxnLst>
                <a:cxn ang="0">
                  <a:pos x="0" y="T0"/>
                </a:cxn>
                <a:cxn ang="0">
                  <a:pos x="0" y="T1"/>
                </a:cxn>
                <a:cxn ang="0">
                  <a:pos x="0" y="T2"/>
                </a:cxn>
              </a:cxnLst>
              <a:rect l="0" t="0" r="r" b="b"/>
              <a:pathLst>
                <a:path h="375">
                  <a:moveTo>
                    <a:pt x="0" y="0"/>
                  </a:moveTo>
                  <a:lnTo>
                    <a:pt x="0" y="0"/>
                  </a:lnTo>
                  <a:lnTo>
                    <a:pt x="0" y="375"/>
                  </a:lnTo>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31" name="Freeform 230"/>
            <p:cNvSpPr>
              <a:spLocks/>
            </p:cNvSpPr>
            <p:nvPr/>
          </p:nvSpPr>
          <p:spPr bwMode="auto">
            <a:xfrm>
              <a:off x="2960" y="1575"/>
              <a:ext cx="36" cy="36"/>
            </a:xfrm>
            <a:custGeom>
              <a:avLst/>
              <a:gdLst>
                <a:gd name="T0" fmla="*/ 80 w 80"/>
                <a:gd name="T1" fmla="*/ 0 h 80"/>
                <a:gd name="T2" fmla="*/ 80 w 80"/>
                <a:gd name="T3" fmla="*/ 0 h 80"/>
                <a:gd name="T4" fmla="*/ 40 w 80"/>
                <a:gd name="T5" fmla="*/ 80 h 80"/>
                <a:gd name="T6" fmla="*/ 0 w 80"/>
                <a:gd name="T7" fmla="*/ 0 h 80"/>
                <a:gd name="T8" fmla="*/ 80 w 80"/>
                <a:gd name="T9" fmla="*/ 0 h 80"/>
              </a:gdLst>
              <a:ahLst/>
              <a:cxnLst>
                <a:cxn ang="0">
                  <a:pos x="T0" y="T1"/>
                </a:cxn>
                <a:cxn ang="0">
                  <a:pos x="T2" y="T3"/>
                </a:cxn>
                <a:cxn ang="0">
                  <a:pos x="T4" y="T5"/>
                </a:cxn>
                <a:cxn ang="0">
                  <a:pos x="T6" y="T7"/>
                </a:cxn>
                <a:cxn ang="0">
                  <a:pos x="T8" y="T9"/>
                </a:cxn>
              </a:cxnLst>
              <a:rect l="0" t="0" r="r" b="b"/>
              <a:pathLst>
                <a:path w="80" h="80">
                  <a:moveTo>
                    <a:pt x="80" y="0"/>
                  </a:moveTo>
                  <a:lnTo>
                    <a:pt x="80" y="0"/>
                  </a:lnTo>
                  <a:lnTo>
                    <a:pt x="40" y="80"/>
                  </a:lnTo>
                  <a:lnTo>
                    <a:pt x="0" y="0"/>
                  </a:lnTo>
                  <a:lnTo>
                    <a:pt x="8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grpSp>
      <p:sp>
        <p:nvSpPr>
          <p:cNvPr id="200" name="Freeform 71"/>
          <p:cNvSpPr>
            <a:spLocks/>
          </p:cNvSpPr>
          <p:nvPr/>
        </p:nvSpPr>
        <p:spPr bwMode="auto">
          <a:xfrm>
            <a:off x="1896080" y="2287906"/>
            <a:ext cx="4741861" cy="611188"/>
          </a:xfrm>
          <a:custGeom>
            <a:avLst/>
            <a:gdLst>
              <a:gd name="T0" fmla="*/ 0 w 3160"/>
              <a:gd name="T1" fmla="*/ 142 h 854"/>
              <a:gd name="T2" fmla="*/ 0 w 3160"/>
              <a:gd name="T3" fmla="*/ 142 h 854"/>
              <a:gd name="T4" fmla="*/ 143 w 3160"/>
              <a:gd name="T5" fmla="*/ 0 h 854"/>
              <a:gd name="T6" fmla="*/ 3018 w 3160"/>
              <a:gd name="T7" fmla="*/ 0 h 854"/>
              <a:gd name="T8" fmla="*/ 3160 w 3160"/>
              <a:gd name="T9" fmla="*/ 142 h 854"/>
              <a:gd name="T10" fmla="*/ 3160 w 3160"/>
              <a:gd name="T11" fmla="*/ 711 h 854"/>
              <a:gd name="T12" fmla="*/ 3018 w 3160"/>
              <a:gd name="T13" fmla="*/ 854 h 854"/>
              <a:gd name="T14" fmla="*/ 143 w 3160"/>
              <a:gd name="T15" fmla="*/ 854 h 854"/>
              <a:gd name="T16" fmla="*/ 0 w 3160"/>
              <a:gd name="T17" fmla="*/ 711 h 854"/>
              <a:gd name="T18" fmla="*/ 0 w 3160"/>
              <a:gd name="T19" fmla="*/ 142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60" h="854">
                <a:moveTo>
                  <a:pt x="0" y="142"/>
                </a:moveTo>
                <a:lnTo>
                  <a:pt x="0" y="142"/>
                </a:lnTo>
                <a:cubicBezTo>
                  <a:pt x="0" y="64"/>
                  <a:pt x="64" y="0"/>
                  <a:pt x="143" y="0"/>
                </a:cubicBezTo>
                <a:lnTo>
                  <a:pt x="3018" y="0"/>
                </a:lnTo>
                <a:cubicBezTo>
                  <a:pt x="3097" y="0"/>
                  <a:pt x="3160" y="64"/>
                  <a:pt x="3160" y="142"/>
                </a:cubicBezTo>
                <a:lnTo>
                  <a:pt x="3160" y="711"/>
                </a:lnTo>
                <a:cubicBezTo>
                  <a:pt x="3160" y="790"/>
                  <a:pt x="3097" y="854"/>
                  <a:pt x="3018" y="854"/>
                </a:cubicBezTo>
                <a:lnTo>
                  <a:pt x="143" y="854"/>
                </a:lnTo>
                <a:cubicBezTo>
                  <a:pt x="64" y="854"/>
                  <a:pt x="0" y="790"/>
                  <a:pt x="0" y="711"/>
                </a:cubicBezTo>
                <a:lnTo>
                  <a:pt x="0" y="142"/>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sp>
        <p:nvSpPr>
          <p:cNvPr id="201" name="ZoneTexte 200"/>
          <p:cNvSpPr txBox="1"/>
          <p:nvPr/>
        </p:nvSpPr>
        <p:spPr>
          <a:xfrm>
            <a:off x="3007844" y="2351824"/>
            <a:ext cx="2924455" cy="307777"/>
          </a:xfrm>
          <a:prstGeom prst="rect">
            <a:avLst/>
          </a:prstGeom>
          <a:noFill/>
        </p:spPr>
        <p:txBody>
          <a:bodyPr wrap="none" rtlCol="0">
            <a:spAutoFit/>
          </a:bodyPr>
          <a:lstStyle/>
          <a:p>
            <a:r>
              <a:rPr lang="fr-FR" sz="1400" dirty="0">
                <a:solidFill>
                  <a:prstClr val="black"/>
                </a:solidFill>
                <a:latin typeface="Calibri"/>
              </a:rPr>
              <a:t>Attentes de l’enseignement supérieur</a:t>
            </a:r>
          </a:p>
        </p:txBody>
      </p:sp>
    </p:spTree>
    <p:extLst>
      <p:ext uri="{BB962C8B-B14F-4D97-AF65-F5344CB8AC3E}">
        <p14:creationId xmlns:p14="http://schemas.microsoft.com/office/powerpoint/2010/main" val="494669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0822" y="1189148"/>
            <a:ext cx="8596668" cy="3386667"/>
          </a:xfrm>
        </p:spPr>
        <p:txBody>
          <a:bodyPr>
            <a:normAutofit fontScale="90000"/>
          </a:bodyPr>
          <a:lstStyle/>
          <a:p>
            <a:pPr algn="ctr"/>
            <a:r>
              <a:rPr lang="fr-FR" dirty="0"/>
              <a:t/>
            </a:r>
            <a:br>
              <a:rPr lang="fr-FR" dirty="0"/>
            </a:br>
            <a:r>
              <a:rPr lang="fr-FR" dirty="0"/>
              <a:t/>
            </a:r>
            <a:br>
              <a:rPr lang="fr-FR" dirty="0"/>
            </a:br>
            <a:r>
              <a:rPr lang="fr-FR" dirty="0"/>
              <a:t/>
            </a:r>
            <a:br>
              <a:rPr lang="fr-FR" dirty="0"/>
            </a:br>
            <a:r>
              <a:rPr lang="fr-FR" dirty="0"/>
              <a:t>PRESENTATION DE LA NOUVELLE VOIE PROFESSIONNELLE</a:t>
            </a:r>
            <a:br>
              <a:rPr lang="fr-FR" dirty="0"/>
            </a:br>
            <a:r>
              <a:rPr lang="fr-FR" dirty="0"/>
              <a:t/>
            </a:r>
            <a:br>
              <a:rPr lang="fr-FR" dirty="0"/>
            </a:br>
            <a:r>
              <a:rPr lang="fr-FR" dirty="0"/>
              <a:t>PAR M. DEMAISON</a:t>
            </a:r>
          </a:p>
        </p:txBody>
      </p:sp>
    </p:spTree>
    <p:extLst>
      <p:ext uri="{BB962C8B-B14F-4D97-AF65-F5344CB8AC3E}">
        <p14:creationId xmlns:p14="http://schemas.microsoft.com/office/powerpoint/2010/main" val="133591151"/>
      </p:ext>
    </p:ext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F47DD25C-BBF9-46D2-871A-24ED4BE38F00}"/>
              </a:ext>
            </a:extLst>
          </p:cNvPr>
          <p:cNvSpPr txBox="1"/>
          <p:nvPr/>
        </p:nvSpPr>
        <p:spPr>
          <a:xfrm>
            <a:off x="1376038" y="223936"/>
            <a:ext cx="9220849" cy="461665"/>
          </a:xfrm>
          <a:prstGeom prst="rect">
            <a:avLst/>
          </a:prstGeom>
          <a:solidFill>
            <a:schemeClr val="accent1">
              <a:lumMod val="60000"/>
              <a:lumOff val="40000"/>
            </a:schemeClr>
          </a:solidFill>
        </p:spPr>
        <p:txBody>
          <a:bodyPr wrap="square" rtlCol="0">
            <a:spAutoFit/>
          </a:bodyPr>
          <a:lstStyle/>
          <a:p>
            <a:pPr algn="ctr"/>
            <a:r>
              <a:rPr lang="fr-FR" sz="2400" b="1" dirty="0">
                <a:solidFill>
                  <a:schemeClr val="bg1"/>
                </a:solidFill>
                <a:latin typeface="Century Gothic" panose="020B0502020202020204" pitchFamily="34" charset="0"/>
              </a:rPr>
              <a:t>PARCOURS EN CAP RENTREE 2019</a:t>
            </a:r>
          </a:p>
        </p:txBody>
      </p:sp>
      <p:sp>
        <p:nvSpPr>
          <p:cNvPr id="5" name="ZoneTexte 4">
            <a:extLst>
              <a:ext uri="{FF2B5EF4-FFF2-40B4-BE49-F238E27FC236}">
                <a16:creationId xmlns:a16="http://schemas.microsoft.com/office/drawing/2014/main" xmlns="" id="{8460C861-7412-4BFB-AFDC-AF528D2D02D4}"/>
              </a:ext>
            </a:extLst>
          </p:cNvPr>
          <p:cNvSpPr txBox="1"/>
          <p:nvPr/>
        </p:nvSpPr>
        <p:spPr>
          <a:xfrm>
            <a:off x="878889" y="976543"/>
            <a:ext cx="11088209" cy="830997"/>
          </a:xfrm>
          <a:prstGeom prst="rect">
            <a:avLst/>
          </a:prstGeom>
          <a:noFill/>
        </p:spPr>
        <p:txBody>
          <a:bodyPr wrap="square" rtlCol="0">
            <a:spAutoFit/>
          </a:bodyPr>
          <a:lstStyle/>
          <a:p>
            <a:r>
              <a:rPr lang="fr-FR" sz="2400" b="1" dirty="0">
                <a:latin typeface="Century Gothic" panose="020B0502020202020204" pitchFamily="34" charset="0"/>
              </a:rPr>
              <a:t>Le CAP est conforté dans sa vocation d’acquisition d’une qualification professionnelle reconnue, visant l’exercice d’un métier bien identifié</a:t>
            </a:r>
          </a:p>
        </p:txBody>
      </p:sp>
      <p:sp>
        <p:nvSpPr>
          <p:cNvPr id="6" name="ZoneTexte 5">
            <a:extLst>
              <a:ext uri="{FF2B5EF4-FFF2-40B4-BE49-F238E27FC236}">
                <a16:creationId xmlns:a16="http://schemas.microsoft.com/office/drawing/2014/main" xmlns="" id="{F6643587-7C9B-45AA-AAE8-21275F3F6A3E}"/>
              </a:ext>
            </a:extLst>
          </p:cNvPr>
          <p:cNvSpPr txBox="1"/>
          <p:nvPr/>
        </p:nvSpPr>
        <p:spPr>
          <a:xfrm>
            <a:off x="577048" y="2098482"/>
            <a:ext cx="1917577" cy="461665"/>
          </a:xfrm>
          <a:prstGeom prst="rect">
            <a:avLst/>
          </a:prstGeom>
          <a:solidFill>
            <a:schemeClr val="accent1">
              <a:lumMod val="60000"/>
              <a:lumOff val="40000"/>
            </a:schemeClr>
          </a:solidFill>
        </p:spPr>
        <p:txBody>
          <a:bodyPr wrap="square" rtlCol="0">
            <a:spAutoFit/>
          </a:bodyPr>
          <a:lstStyle/>
          <a:p>
            <a:pPr algn="ctr"/>
            <a:r>
              <a:rPr lang="fr-FR" sz="2400" b="1" dirty="0">
                <a:solidFill>
                  <a:schemeClr val="bg1"/>
                </a:solidFill>
                <a:latin typeface="Century Gothic" panose="020B0502020202020204" pitchFamily="34" charset="0"/>
              </a:rPr>
              <a:t>2018 - 2019</a:t>
            </a:r>
          </a:p>
        </p:txBody>
      </p:sp>
      <p:cxnSp>
        <p:nvCxnSpPr>
          <p:cNvPr id="7" name="Connecteur droit 6">
            <a:extLst>
              <a:ext uri="{FF2B5EF4-FFF2-40B4-BE49-F238E27FC236}">
                <a16:creationId xmlns:a16="http://schemas.microsoft.com/office/drawing/2014/main" xmlns="" id="{C6DD9721-9E2E-4A2D-84F4-B133D159F394}"/>
              </a:ext>
            </a:extLst>
          </p:cNvPr>
          <p:cNvCxnSpPr>
            <a:cxnSpLocks/>
          </p:cNvCxnSpPr>
          <p:nvPr/>
        </p:nvCxnSpPr>
        <p:spPr>
          <a:xfrm>
            <a:off x="1532044" y="2560147"/>
            <a:ext cx="0" cy="443860"/>
          </a:xfrm>
          <a:prstGeom prst="line">
            <a:avLst/>
          </a:prstGeom>
          <a:ln w="50800">
            <a:solidFill>
              <a:schemeClr val="accent1">
                <a:lumMod val="60000"/>
                <a:lumOff val="40000"/>
              </a:schemeClr>
            </a:solidFill>
          </a:ln>
        </p:spPr>
        <p:style>
          <a:lnRef idx="3">
            <a:schemeClr val="accent5"/>
          </a:lnRef>
          <a:fillRef idx="0">
            <a:schemeClr val="accent5"/>
          </a:fillRef>
          <a:effectRef idx="2">
            <a:schemeClr val="accent5"/>
          </a:effectRef>
          <a:fontRef idx="minor">
            <a:schemeClr val="tx1"/>
          </a:fontRef>
        </p:style>
      </p:cxnSp>
      <p:sp>
        <p:nvSpPr>
          <p:cNvPr id="8" name="ZoneTexte 7">
            <a:extLst>
              <a:ext uri="{FF2B5EF4-FFF2-40B4-BE49-F238E27FC236}">
                <a16:creationId xmlns:a16="http://schemas.microsoft.com/office/drawing/2014/main" xmlns="" id="{59F59290-C9AB-4E7C-AF2F-A2EBC1ACF4A1}"/>
              </a:ext>
            </a:extLst>
          </p:cNvPr>
          <p:cNvSpPr txBox="1"/>
          <p:nvPr/>
        </p:nvSpPr>
        <p:spPr>
          <a:xfrm>
            <a:off x="573257" y="3013501"/>
            <a:ext cx="1917573" cy="830997"/>
          </a:xfrm>
          <a:prstGeom prst="rect">
            <a:avLst/>
          </a:prstGeom>
          <a:noFill/>
          <a:ln w="38100">
            <a:solidFill>
              <a:schemeClr val="accent1">
                <a:lumMod val="60000"/>
                <a:lumOff val="40000"/>
              </a:schemeClr>
            </a:solidFill>
          </a:ln>
        </p:spPr>
        <p:txBody>
          <a:bodyPr wrap="square" rtlCol="0">
            <a:spAutoFit/>
          </a:bodyPr>
          <a:lstStyle/>
          <a:p>
            <a:pPr algn="ctr"/>
            <a:r>
              <a:rPr lang="fr-FR" sz="2400" b="1" dirty="0">
                <a:latin typeface="Century Gothic" panose="020B0502020202020204" pitchFamily="34" charset="0"/>
              </a:rPr>
              <a:t>3</a:t>
            </a:r>
            <a:r>
              <a:rPr lang="fr-FR" sz="2400" b="1" baseline="30000" dirty="0">
                <a:latin typeface="Century Gothic" panose="020B0502020202020204" pitchFamily="34" charset="0"/>
              </a:rPr>
              <a:t>ème</a:t>
            </a:r>
            <a:r>
              <a:rPr lang="fr-FR" sz="2400" b="1" dirty="0">
                <a:latin typeface="Century Gothic" panose="020B0502020202020204" pitchFamily="34" charset="0"/>
              </a:rPr>
              <a:t> de Collège</a:t>
            </a:r>
          </a:p>
        </p:txBody>
      </p:sp>
      <p:sp>
        <p:nvSpPr>
          <p:cNvPr id="9" name="Ellipse 8">
            <a:extLst>
              <a:ext uri="{FF2B5EF4-FFF2-40B4-BE49-F238E27FC236}">
                <a16:creationId xmlns:a16="http://schemas.microsoft.com/office/drawing/2014/main" xmlns="" id="{EFD486B7-384D-4820-950E-ECF291160A51}"/>
              </a:ext>
            </a:extLst>
          </p:cNvPr>
          <p:cNvSpPr/>
          <p:nvPr/>
        </p:nvSpPr>
        <p:spPr>
          <a:xfrm>
            <a:off x="170706" y="4307346"/>
            <a:ext cx="2722674" cy="681010"/>
          </a:xfrm>
          <a:prstGeom prst="ellipse">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Century Gothic" panose="020B0502020202020204" pitchFamily="34" charset="0"/>
              </a:rPr>
              <a:t>Parcours en 2 ans</a:t>
            </a:r>
          </a:p>
        </p:txBody>
      </p:sp>
      <p:cxnSp>
        <p:nvCxnSpPr>
          <p:cNvPr id="10" name="Connecteur droit 9">
            <a:extLst>
              <a:ext uri="{FF2B5EF4-FFF2-40B4-BE49-F238E27FC236}">
                <a16:creationId xmlns:a16="http://schemas.microsoft.com/office/drawing/2014/main" xmlns="" id="{8ED11788-AA5A-4B22-8F6D-56D96B0682C4}"/>
              </a:ext>
            </a:extLst>
          </p:cNvPr>
          <p:cNvCxnSpPr>
            <a:cxnSpLocks/>
          </p:cNvCxnSpPr>
          <p:nvPr/>
        </p:nvCxnSpPr>
        <p:spPr>
          <a:xfrm>
            <a:off x="1532043" y="3853992"/>
            <a:ext cx="0" cy="443860"/>
          </a:xfrm>
          <a:prstGeom prst="line">
            <a:avLst/>
          </a:prstGeom>
          <a:ln w="50800">
            <a:solidFill>
              <a:schemeClr val="accent1">
                <a:lumMod val="60000"/>
                <a:lumOff val="40000"/>
              </a:schemeClr>
            </a:solidFill>
          </a:ln>
        </p:spPr>
        <p:style>
          <a:lnRef idx="3">
            <a:schemeClr val="accent5"/>
          </a:lnRef>
          <a:fillRef idx="0">
            <a:schemeClr val="accent5"/>
          </a:fillRef>
          <a:effectRef idx="2">
            <a:schemeClr val="accent5"/>
          </a:effectRef>
          <a:fontRef idx="minor">
            <a:schemeClr val="tx1"/>
          </a:fontRef>
        </p:style>
      </p:cxnSp>
      <p:sp>
        <p:nvSpPr>
          <p:cNvPr id="2" name="ZoneTexte 1">
            <a:extLst>
              <a:ext uri="{FF2B5EF4-FFF2-40B4-BE49-F238E27FC236}">
                <a16:creationId xmlns:a16="http://schemas.microsoft.com/office/drawing/2014/main" xmlns="" id="{0CA85DEB-028A-6C47-B592-636FFB8F5835}"/>
              </a:ext>
            </a:extLst>
          </p:cNvPr>
          <p:cNvSpPr txBox="1"/>
          <p:nvPr/>
        </p:nvSpPr>
        <p:spPr>
          <a:xfrm>
            <a:off x="3916928" y="2098482"/>
            <a:ext cx="5241702" cy="830997"/>
          </a:xfrm>
          <a:prstGeom prst="rect">
            <a:avLst/>
          </a:prstGeom>
          <a:noFill/>
        </p:spPr>
        <p:txBody>
          <a:bodyPr wrap="square" rtlCol="0">
            <a:spAutoFit/>
          </a:bodyPr>
          <a:lstStyle/>
          <a:p>
            <a:r>
              <a:rPr lang="fr-FR" sz="2400" dirty="0">
                <a:latin typeface="Century Gothic" panose="020B0502020202020204" pitchFamily="34" charset="0"/>
              </a:rPr>
              <a:t>Le CAP s’adresse aussi aux élèves issus de:</a:t>
            </a:r>
          </a:p>
        </p:txBody>
      </p:sp>
      <p:sp>
        <p:nvSpPr>
          <p:cNvPr id="11" name="ZoneTexte 10">
            <a:extLst>
              <a:ext uri="{FF2B5EF4-FFF2-40B4-BE49-F238E27FC236}">
                <a16:creationId xmlns:a16="http://schemas.microsoft.com/office/drawing/2014/main" xmlns="" id="{067CAC6E-AC04-3B45-AEB2-FE7A812238A2}"/>
              </a:ext>
            </a:extLst>
          </p:cNvPr>
          <p:cNvSpPr txBox="1"/>
          <p:nvPr/>
        </p:nvSpPr>
        <p:spPr>
          <a:xfrm>
            <a:off x="3916928" y="2991913"/>
            <a:ext cx="1917573" cy="1200329"/>
          </a:xfrm>
          <a:prstGeom prst="rect">
            <a:avLst/>
          </a:prstGeom>
          <a:noFill/>
          <a:ln w="38100">
            <a:solidFill>
              <a:schemeClr val="accent1">
                <a:lumMod val="60000"/>
                <a:lumOff val="40000"/>
              </a:schemeClr>
            </a:solidFill>
          </a:ln>
        </p:spPr>
        <p:txBody>
          <a:bodyPr wrap="square" rtlCol="0">
            <a:spAutoFit/>
          </a:bodyPr>
          <a:lstStyle/>
          <a:p>
            <a:pPr algn="ctr"/>
            <a:r>
              <a:rPr lang="fr-FR" sz="2400" b="1" dirty="0">
                <a:latin typeface="Century Gothic" panose="020B0502020202020204" pitchFamily="34" charset="0"/>
              </a:rPr>
              <a:t>SEGPA</a:t>
            </a:r>
          </a:p>
          <a:p>
            <a:pPr algn="ctr"/>
            <a:r>
              <a:rPr lang="fr-FR" sz="2400" b="1" dirty="0">
                <a:latin typeface="Century Gothic" panose="020B0502020202020204" pitchFamily="34" charset="0"/>
              </a:rPr>
              <a:t>EREA</a:t>
            </a:r>
          </a:p>
          <a:p>
            <a:pPr algn="ctr"/>
            <a:r>
              <a:rPr lang="fr-FR" sz="2400" b="1" dirty="0">
                <a:latin typeface="Century Gothic" panose="020B0502020202020204" pitchFamily="34" charset="0"/>
              </a:rPr>
              <a:t>ULIS</a:t>
            </a:r>
          </a:p>
        </p:txBody>
      </p:sp>
      <p:cxnSp>
        <p:nvCxnSpPr>
          <p:cNvPr id="12" name="Connecteur droit 11">
            <a:extLst>
              <a:ext uri="{FF2B5EF4-FFF2-40B4-BE49-F238E27FC236}">
                <a16:creationId xmlns:a16="http://schemas.microsoft.com/office/drawing/2014/main" xmlns="" id="{978894D5-237C-1145-898D-42F66FA5AB60}"/>
              </a:ext>
            </a:extLst>
          </p:cNvPr>
          <p:cNvCxnSpPr>
            <a:cxnSpLocks/>
          </p:cNvCxnSpPr>
          <p:nvPr/>
        </p:nvCxnSpPr>
        <p:spPr>
          <a:xfrm>
            <a:off x="4875714" y="4203991"/>
            <a:ext cx="0" cy="443860"/>
          </a:xfrm>
          <a:prstGeom prst="line">
            <a:avLst/>
          </a:prstGeom>
          <a:ln w="50800">
            <a:solidFill>
              <a:schemeClr val="accent1">
                <a:lumMod val="60000"/>
                <a:lumOff val="40000"/>
              </a:schemeClr>
            </a:solidFill>
          </a:ln>
        </p:spPr>
        <p:style>
          <a:lnRef idx="3">
            <a:schemeClr val="accent5"/>
          </a:lnRef>
          <a:fillRef idx="0">
            <a:schemeClr val="accent5"/>
          </a:fillRef>
          <a:effectRef idx="2">
            <a:schemeClr val="accent5"/>
          </a:effectRef>
          <a:fontRef idx="minor">
            <a:schemeClr val="tx1"/>
          </a:fontRef>
        </p:style>
      </p:cxnSp>
      <p:sp>
        <p:nvSpPr>
          <p:cNvPr id="13" name="Ellipse 12">
            <a:extLst>
              <a:ext uri="{FF2B5EF4-FFF2-40B4-BE49-F238E27FC236}">
                <a16:creationId xmlns:a16="http://schemas.microsoft.com/office/drawing/2014/main" xmlns="" id="{F75E12FF-5194-0144-9468-D0E8E5AABF03}"/>
              </a:ext>
            </a:extLst>
          </p:cNvPr>
          <p:cNvSpPr/>
          <p:nvPr/>
        </p:nvSpPr>
        <p:spPr>
          <a:xfrm>
            <a:off x="3514377" y="4709956"/>
            <a:ext cx="2722674" cy="681010"/>
          </a:xfrm>
          <a:prstGeom prst="ellipse">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Century Gothic" panose="020B0502020202020204" pitchFamily="34" charset="0"/>
              </a:rPr>
              <a:t>Parcours en 3 ans</a:t>
            </a:r>
          </a:p>
        </p:txBody>
      </p:sp>
      <p:sp>
        <p:nvSpPr>
          <p:cNvPr id="14" name="ZoneTexte 13">
            <a:extLst>
              <a:ext uri="{FF2B5EF4-FFF2-40B4-BE49-F238E27FC236}">
                <a16:creationId xmlns:a16="http://schemas.microsoft.com/office/drawing/2014/main" xmlns="" id="{B3B49111-FFFD-7D45-9B23-36DB83DBFAFF}"/>
              </a:ext>
            </a:extLst>
          </p:cNvPr>
          <p:cNvSpPr txBox="1"/>
          <p:nvPr/>
        </p:nvSpPr>
        <p:spPr>
          <a:xfrm>
            <a:off x="7018590" y="3003662"/>
            <a:ext cx="2524651" cy="1569660"/>
          </a:xfrm>
          <a:prstGeom prst="rect">
            <a:avLst/>
          </a:prstGeom>
          <a:noFill/>
          <a:ln w="38100">
            <a:solidFill>
              <a:schemeClr val="accent1">
                <a:lumMod val="60000"/>
                <a:lumOff val="40000"/>
              </a:schemeClr>
            </a:solidFill>
          </a:ln>
        </p:spPr>
        <p:txBody>
          <a:bodyPr wrap="square" rtlCol="0">
            <a:spAutoFit/>
          </a:bodyPr>
          <a:lstStyle/>
          <a:p>
            <a:pPr algn="ctr"/>
            <a:r>
              <a:rPr lang="fr-FR" sz="2400" b="1" dirty="0">
                <a:latin typeface="Century Gothic" panose="020B0502020202020204" pitchFamily="34" charset="0"/>
              </a:rPr>
              <a:t>1</a:t>
            </a:r>
            <a:r>
              <a:rPr lang="fr-FR" sz="2400" b="1" baseline="30000" dirty="0">
                <a:latin typeface="Century Gothic" panose="020B0502020202020204" pitchFamily="34" charset="0"/>
              </a:rPr>
              <a:t>ère</a:t>
            </a:r>
            <a:r>
              <a:rPr lang="fr-FR" sz="2400" b="1" dirty="0">
                <a:latin typeface="Century Gothic" panose="020B0502020202020204" pitchFamily="34" charset="0"/>
              </a:rPr>
              <a:t> ou Tale</a:t>
            </a:r>
          </a:p>
          <a:p>
            <a:pPr algn="ctr"/>
            <a:r>
              <a:rPr lang="fr-FR" sz="2400" b="1" dirty="0">
                <a:latin typeface="Century Gothic" panose="020B0502020202020204" pitchFamily="34" charset="0"/>
              </a:rPr>
              <a:t>Générale</a:t>
            </a:r>
          </a:p>
          <a:p>
            <a:pPr algn="ctr"/>
            <a:r>
              <a:rPr lang="fr-FR" sz="2400" b="1" dirty="0">
                <a:latin typeface="Century Gothic" panose="020B0502020202020204" pitchFamily="34" charset="0"/>
              </a:rPr>
              <a:t>Technologique</a:t>
            </a:r>
          </a:p>
          <a:p>
            <a:pPr algn="ctr"/>
            <a:r>
              <a:rPr lang="fr-FR" sz="2400" b="1" dirty="0">
                <a:latin typeface="Century Gothic" panose="020B0502020202020204" pitchFamily="34" charset="0"/>
              </a:rPr>
              <a:t>Professionnelle</a:t>
            </a:r>
          </a:p>
        </p:txBody>
      </p:sp>
      <p:cxnSp>
        <p:nvCxnSpPr>
          <p:cNvPr id="15" name="Connecteur droit 14">
            <a:extLst>
              <a:ext uri="{FF2B5EF4-FFF2-40B4-BE49-F238E27FC236}">
                <a16:creationId xmlns:a16="http://schemas.microsoft.com/office/drawing/2014/main" xmlns="" id="{D9BF692A-357B-7E44-B154-6749A10E020E}"/>
              </a:ext>
            </a:extLst>
          </p:cNvPr>
          <p:cNvCxnSpPr>
            <a:cxnSpLocks/>
          </p:cNvCxnSpPr>
          <p:nvPr/>
        </p:nvCxnSpPr>
        <p:spPr>
          <a:xfrm>
            <a:off x="8247832" y="4573322"/>
            <a:ext cx="0" cy="443860"/>
          </a:xfrm>
          <a:prstGeom prst="line">
            <a:avLst/>
          </a:prstGeom>
          <a:ln w="50800">
            <a:solidFill>
              <a:schemeClr val="accent1">
                <a:lumMod val="60000"/>
                <a:lumOff val="40000"/>
              </a:schemeClr>
            </a:solidFill>
          </a:ln>
        </p:spPr>
        <p:style>
          <a:lnRef idx="3">
            <a:schemeClr val="accent5"/>
          </a:lnRef>
          <a:fillRef idx="0">
            <a:schemeClr val="accent5"/>
          </a:fillRef>
          <a:effectRef idx="2">
            <a:schemeClr val="accent5"/>
          </a:effectRef>
          <a:fontRef idx="minor">
            <a:schemeClr val="tx1"/>
          </a:fontRef>
        </p:style>
      </p:cxnSp>
      <p:sp>
        <p:nvSpPr>
          <p:cNvPr id="16" name="Ellipse 15">
            <a:extLst>
              <a:ext uri="{FF2B5EF4-FFF2-40B4-BE49-F238E27FC236}">
                <a16:creationId xmlns:a16="http://schemas.microsoft.com/office/drawing/2014/main" xmlns="" id="{B173DF3C-C307-B54A-B670-A9FDBE393935}"/>
              </a:ext>
            </a:extLst>
          </p:cNvPr>
          <p:cNvSpPr/>
          <p:nvPr/>
        </p:nvSpPr>
        <p:spPr>
          <a:xfrm>
            <a:off x="6858048" y="5058097"/>
            <a:ext cx="2722674" cy="681010"/>
          </a:xfrm>
          <a:prstGeom prst="ellipse">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Century Gothic" panose="020B0502020202020204" pitchFamily="34" charset="0"/>
              </a:rPr>
              <a:t>Parcours en 1 an</a:t>
            </a:r>
          </a:p>
        </p:txBody>
      </p:sp>
    </p:spTree>
    <p:extLst>
      <p:ext uri="{BB962C8B-B14F-4D97-AF65-F5344CB8AC3E}">
        <p14:creationId xmlns:p14="http://schemas.microsoft.com/office/powerpoint/2010/main" val="2840745050"/>
      </p:ext>
    </p:ext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0.31"/>
                                          </p:val>
                                        </p:tav>
                                        <p:tav tm="100000">
                                          <p:val>
                                            <p:strVal val="#ppt_y+0.31"/>
                                          </p:val>
                                        </p:tav>
                                      </p:tavLst>
                                    </p:anim>
                                    <p:anim calcmode="lin" valueType="num">
                                      <p:cBhvr>
                                        <p:cTn id="10" dur="750" decel="50000" fill="hold">
                                          <p:stCondLst>
                                            <p:cond delay="5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750" decel="50000" fill="hold">
                                          <p:stCondLst>
                                            <p:cond delay="5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250"/>
                            </p:stCondLst>
                            <p:childTnLst>
                              <p:par>
                                <p:cTn id="13" presetID="12" presetClass="entr" presetSubtype="4" fill="hold" grpId="1"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p:tgtEl>
                                          <p:spTgt spid="11"/>
                                        </p:tgtEl>
                                        <p:attrNameLst>
                                          <p:attrName>ppt_y</p:attrName>
                                        </p:attrNameLst>
                                      </p:cBhvr>
                                      <p:tavLst>
                                        <p:tav tm="0">
                                          <p:val>
                                            <p:strVal val="#ppt_y+#ppt_h*1.125000"/>
                                          </p:val>
                                        </p:tav>
                                        <p:tav tm="100000">
                                          <p:val>
                                            <p:strVal val="#ppt_y"/>
                                          </p:val>
                                        </p:tav>
                                      </p:tavLst>
                                    </p:anim>
                                    <p:animEffect transition="in" filter="wipe(up)">
                                      <p:cBhvr>
                                        <p:cTn id="16" dur="1000"/>
                                        <p:tgtEl>
                                          <p:spTgt spid="11"/>
                                        </p:tgtEl>
                                      </p:cBhvr>
                                    </p:animEffect>
                                  </p:childTnLst>
                                </p:cTn>
                              </p:par>
                            </p:childTnLst>
                          </p:cTn>
                        </p:par>
                        <p:par>
                          <p:cTn id="17" fill="hold">
                            <p:stCondLst>
                              <p:cond delay="2250"/>
                            </p:stCondLst>
                            <p:childTnLst>
                              <p:par>
                                <p:cTn id="18" presetID="12" presetClass="entr" presetSubtype="4" fill="hold" grpId="1"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1000"/>
                                        <p:tgtEl>
                                          <p:spTgt spid="13"/>
                                        </p:tgtEl>
                                        <p:attrNameLst>
                                          <p:attrName>ppt_y</p:attrName>
                                        </p:attrNameLst>
                                      </p:cBhvr>
                                      <p:tavLst>
                                        <p:tav tm="0">
                                          <p:val>
                                            <p:strVal val="#ppt_y+#ppt_h*1.125000"/>
                                          </p:val>
                                        </p:tav>
                                        <p:tav tm="100000">
                                          <p:val>
                                            <p:strVal val="#ppt_y"/>
                                          </p:val>
                                        </p:tav>
                                      </p:tavLst>
                                    </p:anim>
                                    <p:animEffect transition="in" filter="wipe(up)">
                                      <p:cBhvr>
                                        <p:cTn id="21" dur="1000"/>
                                        <p:tgtEl>
                                          <p:spTgt spid="13"/>
                                        </p:tgtEl>
                                      </p:cBhvr>
                                    </p:animEffect>
                                  </p:childTnLst>
                                </p:cTn>
                              </p:par>
                            </p:childTnLst>
                          </p:cTn>
                        </p:par>
                        <p:par>
                          <p:cTn id="22" fill="hold">
                            <p:stCondLst>
                              <p:cond delay="3250"/>
                            </p:stCondLst>
                            <p:childTnLst>
                              <p:par>
                                <p:cTn id="23" presetID="12" presetClass="entr" presetSubtype="4"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p:tgtEl>
                                          <p:spTgt spid="12"/>
                                        </p:tgtEl>
                                        <p:attrNameLst>
                                          <p:attrName>ppt_y</p:attrName>
                                        </p:attrNameLst>
                                      </p:cBhvr>
                                      <p:tavLst>
                                        <p:tav tm="0">
                                          <p:val>
                                            <p:strVal val="#ppt_y+#ppt_h*1.125000"/>
                                          </p:val>
                                        </p:tav>
                                        <p:tav tm="100000">
                                          <p:val>
                                            <p:strVal val="#ppt_y"/>
                                          </p:val>
                                        </p:tav>
                                      </p:tavLst>
                                    </p:anim>
                                    <p:animEffect transition="in" filter="wipe(up)">
                                      <p:cBhvr>
                                        <p:cTn id="26" dur="1000"/>
                                        <p:tgtEl>
                                          <p:spTgt spid="12"/>
                                        </p:tgtEl>
                                      </p:cBhvr>
                                    </p:animEffect>
                                  </p:childTnLst>
                                </p:cTn>
                              </p:par>
                            </p:childTnLst>
                          </p:cTn>
                        </p:par>
                        <p:par>
                          <p:cTn id="27" fill="hold">
                            <p:stCondLst>
                              <p:cond delay="4250"/>
                            </p:stCondLst>
                            <p:childTnLst>
                              <p:par>
                                <p:cTn id="28" presetID="12" presetClass="entr" presetSubtype="4"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1000"/>
                                        <p:tgtEl>
                                          <p:spTgt spid="14"/>
                                        </p:tgtEl>
                                        <p:attrNameLst>
                                          <p:attrName>ppt_y</p:attrName>
                                        </p:attrNameLst>
                                      </p:cBhvr>
                                      <p:tavLst>
                                        <p:tav tm="0">
                                          <p:val>
                                            <p:strVal val="#ppt_y+#ppt_h*1.125000"/>
                                          </p:val>
                                        </p:tav>
                                        <p:tav tm="100000">
                                          <p:val>
                                            <p:strVal val="#ppt_y"/>
                                          </p:val>
                                        </p:tav>
                                      </p:tavLst>
                                    </p:anim>
                                    <p:animEffect transition="in" filter="wipe(up)">
                                      <p:cBhvr>
                                        <p:cTn id="31" dur="1000"/>
                                        <p:tgtEl>
                                          <p:spTgt spid="14"/>
                                        </p:tgtEl>
                                      </p:cBhvr>
                                    </p:animEffect>
                                  </p:childTnLst>
                                </p:cTn>
                              </p:par>
                            </p:childTnLst>
                          </p:cTn>
                        </p:par>
                        <p:par>
                          <p:cTn id="32" fill="hold">
                            <p:stCondLst>
                              <p:cond delay="5250"/>
                            </p:stCondLst>
                            <p:childTnLst>
                              <p:par>
                                <p:cTn id="33" presetID="12" presetClass="entr" presetSubtype="4"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p:tgtEl>
                                          <p:spTgt spid="15"/>
                                        </p:tgtEl>
                                        <p:attrNameLst>
                                          <p:attrName>ppt_y</p:attrName>
                                        </p:attrNameLst>
                                      </p:cBhvr>
                                      <p:tavLst>
                                        <p:tav tm="0">
                                          <p:val>
                                            <p:strVal val="#ppt_y+#ppt_h*1.125000"/>
                                          </p:val>
                                        </p:tav>
                                        <p:tav tm="100000">
                                          <p:val>
                                            <p:strVal val="#ppt_y"/>
                                          </p:val>
                                        </p:tav>
                                      </p:tavLst>
                                    </p:anim>
                                    <p:animEffect transition="in" filter="wipe(up)">
                                      <p:cBhvr>
                                        <p:cTn id="36" dur="1000"/>
                                        <p:tgtEl>
                                          <p:spTgt spid="15"/>
                                        </p:tgtEl>
                                      </p:cBhvr>
                                    </p:animEffect>
                                  </p:childTnLst>
                                </p:cTn>
                              </p:par>
                            </p:childTnLst>
                          </p:cTn>
                        </p:par>
                        <p:par>
                          <p:cTn id="37" fill="hold">
                            <p:stCondLst>
                              <p:cond delay="6250"/>
                            </p:stCondLst>
                            <p:childTnLst>
                              <p:par>
                                <p:cTn id="38" presetID="12" presetClass="entr" presetSubtype="4"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1000"/>
                                        <p:tgtEl>
                                          <p:spTgt spid="16"/>
                                        </p:tgtEl>
                                        <p:attrNameLst>
                                          <p:attrName>ppt_y</p:attrName>
                                        </p:attrNameLst>
                                      </p:cBhvr>
                                      <p:tavLst>
                                        <p:tav tm="0">
                                          <p:val>
                                            <p:strVal val="#ppt_y+#ppt_h*1.125000"/>
                                          </p:val>
                                        </p:tav>
                                        <p:tav tm="100000">
                                          <p:val>
                                            <p:strVal val="#ppt_y"/>
                                          </p:val>
                                        </p:tav>
                                      </p:tavLst>
                                    </p:anim>
                                    <p:animEffect transition="in" filter="wipe(up)">
                                      <p:cBhvr>
                                        <p:cTn id="4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1" grpId="1" animBg="1"/>
      <p:bldP spid="13" grpId="1" animBg="1"/>
      <p:bldP spid="14"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E0B97607-3923-4680-A69A-6DA3C45E3C82}"/>
              </a:ext>
            </a:extLst>
          </p:cNvPr>
          <p:cNvSpPr txBox="1"/>
          <p:nvPr/>
        </p:nvSpPr>
        <p:spPr>
          <a:xfrm>
            <a:off x="417250" y="863195"/>
            <a:ext cx="1917577" cy="461665"/>
          </a:xfrm>
          <a:prstGeom prst="rect">
            <a:avLst/>
          </a:prstGeom>
          <a:solidFill>
            <a:schemeClr val="accent1">
              <a:lumMod val="60000"/>
              <a:lumOff val="40000"/>
            </a:schemeClr>
          </a:solidFill>
        </p:spPr>
        <p:txBody>
          <a:bodyPr wrap="square" rtlCol="0">
            <a:spAutoFit/>
          </a:bodyPr>
          <a:lstStyle/>
          <a:p>
            <a:pPr algn="ctr"/>
            <a:r>
              <a:rPr lang="fr-FR" sz="2400" b="1" dirty="0">
                <a:solidFill>
                  <a:schemeClr val="bg1"/>
                </a:solidFill>
                <a:latin typeface="Century Gothic" panose="020B0502020202020204" pitchFamily="34" charset="0"/>
              </a:rPr>
              <a:t>2018 - 2019</a:t>
            </a:r>
          </a:p>
        </p:txBody>
      </p:sp>
      <p:sp>
        <p:nvSpPr>
          <p:cNvPr id="5" name="Flèche : pentagone 4">
            <a:extLst>
              <a:ext uri="{FF2B5EF4-FFF2-40B4-BE49-F238E27FC236}">
                <a16:creationId xmlns:a16="http://schemas.microsoft.com/office/drawing/2014/main" xmlns="" id="{03B6C77D-3747-4DCB-90F5-0074AAD1E6D9}"/>
              </a:ext>
            </a:extLst>
          </p:cNvPr>
          <p:cNvSpPr/>
          <p:nvPr/>
        </p:nvSpPr>
        <p:spPr>
          <a:xfrm>
            <a:off x="3160450" y="863194"/>
            <a:ext cx="2192785" cy="46166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Century Gothic" panose="020B0502020202020204" pitchFamily="34" charset="0"/>
              </a:rPr>
              <a:t>2019 - 2020</a:t>
            </a:r>
          </a:p>
        </p:txBody>
      </p:sp>
      <p:sp>
        <p:nvSpPr>
          <p:cNvPr id="6" name="Flèche : pentagone 5">
            <a:extLst>
              <a:ext uri="{FF2B5EF4-FFF2-40B4-BE49-F238E27FC236}">
                <a16:creationId xmlns:a16="http://schemas.microsoft.com/office/drawing/2014/main" xmlns="" id="{7549DD04-F4B7-41F9-898C-4BA22A112109}"/>
              </a:ext>
            </a:extLst>
          </p:cNvPr>
          <p:cNvSpPr/>
          <p:nvPr/>
        </p:nvSpPr>
        <p:spPr>
          <a:xfrm>
            <a:off x="6137428" y="863193"/>
            <a:ext cx="2192785" cy="46166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Century Gothic" panose="020B0502020202020204" pitchFamily="34" charset="0"/>
              </a:rPr>
              <a:t>2020 - 2021</a:t>
            </a:r>
          </a:p>
        </p:txBody>
      </p:sp>
      <p:sp>
        <p:nvSpPr>
          <p:cNvPr id="7" name="Flèche : pentagone 6">
            <a:extLst>
              <a:ext uri="{FF2B5EF4-FFF2-40B4-BE49-F238E27FC236}">
                <a16:creationId xmlns:a16="http://schemas.microsoft.com/office/drawing/2014/main" xmlns="" id="{886220D7-1CB2-4311-8090-3B04CC3F531B}"/>
              </a:ext>
            </a:extLst>
          </p:cNvPr>
          <p:cNvSpPr/>
          <p:nvPr/>
        </p:nvSpPr>
        <p:spPr>
          <a:xfrm>
            <a:off x="9109230" y="839518"/>
            <a:ext cx="2192785" cy="46166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Century Gothic" panose="020B0502020202020204" pitchFamily="34" charset="0"/>
              </a:rPr>
              <a:t>2021 - 2022</a:t>
            </a:r>
          </a:p>
        </p:txBody>
      </p:sp>
      <p:sp>
        <p:nvSpPr>
          <p:cNvPr id="8" name="Flèche : droite 7">
            <a:extLst>
              <a:ext uri="{FF2B5EF4-FFF2-40B4-BE49-F238E27FC236}">
                <a16:creationId xmlns:a16="http://schemas.microsoft.com/office/drawing/2014/main" xmlns="" id="{194370CD-B067-4E23-85E2-C9816DF09842}"/>
              </a:ext>
            </a:extLst>
          </p:cNvPr>
          <p:cNvSpPr/>
          <p:nvPr/>
        </p:nvSpPr>
        <p:spPr>
          <a:xfrm>
            <a:off x="2407328" y="960025"/>
            <a:ext cx="680621" cy="301866"/>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xmlns="" id="{4BF05512-AD25-485A-A034-CBFAF047305D}"/>
              </a:ext>
            </a:extLst>
          </p:cNvPr>
          <p:cNvSpPr/>
          <p:nvPr/>
        </p:nvSpPr>
        <p:spPr>
          <a:xfrm>
            <a:off x="5415379" y="954753"/>
            <a:ext cx="680621" cy="301866"/>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droite 9">
            <a:extLst>
              <a:ext uri="{FF2B5EF4-FFF2-40B4-BE49-F238E27FC236}">
                <a16:creationId xmlns:a16="http://schemas.microsoft.com/office/drawing/2014/main" xmlns="" id="{437EB589-F1C9-46EE-AB90-83C31A21AC0B}"/>
              </a:ext>
            </a:extLst>
          </p:cNvPr>
          <p:cNvSpPr/>
          <p:nvPr/>
        </p:nvSpPr>
        <p:spPr>
          <a:xfrm>
            <a:off x="8379411" y="943092"/>
            <a:ext cx="680621" cy="301866"/>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11">
            <a:extLst>
              <a:ext uri="{FF2B5EF4-FFF2-40B4-BE49-F238E27FC236}">
                <a16:creationId xmlns:a16="http://schemas.microsoft.com/office/drawing/2014/main" xmlns="" id="{D0DAFBB3-5DB1-4B21-8B67-369257496A87}"/>
              </a:ext>
            </a:extLst>
          </p:cNvPr>
          <p:cNvCxnSpPr>
            <a:cxnSpLocks/>
          </p:cNvCxnSpPr>
          <p:nvPr/>
        </p:nvCxnSpPr>
        <p:spPr>
          <a:xfrm>
            <a:off x="1390001" y="1333762"/>
            <a:ext cx="0" cy="443860"/>
          </a:xfrm>
          <a:prstGeom prst="line">
            <a:avLst/>
          </a:prstGeom>
          <a:ln w="50800">
            <a:solidFill>
              <a:schemeClr val="accent1">
                <a:lumMod val="60000"/>
                <a:lumOff val="40000"/>
              </a:schemeClr>
            </a:solidFill>
          </a:ln>
        </p:spPr>
        <p:style>
          <a:lnRef idx="3">
            <a:schemeClr val="accent5"/>
          </a:lnRef>
          <a:fillRef idx="0">
            <a:schemeClr val="accent5"/>
          </a:fillRef>
          <a:effectRef idx="2">
            <a:schemeClr val="accent5"/>
          </a:effectRef>
          <a:fontRef idx="minor">
            <a:schemeClr val="tx1"/>
          </a:fontRef>
        </p:style>
      </p:cxnSp>
      <p:sp>
        <p:nvSpPr>
          <p:cNvPr id="14" name="ZoneTexte 13">
            <a:extLst>
              <a:ext uri="{FF2B5EF4-FFF2-40B4-BE49-F238E27FC236}">
                <a16:creationId xmlns:a16="http://schemas.microsoft.com/office/drawing/2014/main" xmlns="" id="{D4DAE96A-D292-4265-9A1A-C8A6575399D7}"/>
              </a:ext>
            </a:extLst>
          </p:cNvPr>
          <p:cNvSpPr txBox="1"/>
          <p:nvPr/>
        </p:nvSpPr>
        <p:spPr>
          <a:xfrm>
            <a:off x="417254" y="1777622"/>
            <a:ext cx="1917573" cy="830997"/>
          </a:xfrm>
          <a:prstGeom prst="rect">
            <a:avLst/>
          </a:prstGeom>
          <a:noFill/>
          <a:ln w="38100">
            <a:solidFill>
              <a:schemeClr val="accent1">
                <a:lumMod val="60000"/>
                <a:lumOff val="40000"/>
              </a:schemeClr>
            </a:solidFill>
          </a:ln>
        </p:spPr>
        <p:txBody>
          <a:bodyPr wrap="square" rtlCol="0">
            <a:spAutoFit/>
          </a:bodyPr>
          <a:lstStyle/>
          <a:p>
            <a:pPr algn="ctr"/>
            <a:r>
              <a:rPr lang="fr-FR" sz="2400" b="1" dirty="0">
                <a:latin typeface="Century Gothic" panose="020B0502020202020204" pitchFamily="34" charset="0"/>
              </a:rPr>
              <a:t>3</a:t>
            </a:r>
            <a:r>
              <a:rPr lang="fr-FR" sz="2400" b="1" baseline="30000" dirty="0">
                <a:latin typeface="Century Gothic" panose="020B0502020202020204" pitchFamily="34" charset="0"/>
              </a:rPr>
              <a:t>ème</a:t>
            </a:r>
            <a:r>
              <a:rPr lang="fr-FR" sz="2400" b="1" dirty="0">
                <a:latin typeface="Century Gothic" panose="020B0502020202020204" pitchFamily="34" charset="0"/>
              </a:rPr>
              <a:t> de Collège</a:t>
            </a:r>
          </a:p>
        </p:txBody>
      </p:sp>
      <p:sp>
        <p:nvSpPr>
          <p:cNvPr id="15" name="ZoneTexte 14">
            <a:extLst>
              <a:ext uri="{FF2B5EF4-FFF2-40B4-BE49-F238E27FC236}">
                <a16:creationId xmlns:a16="http://schemas.microsoft.com/office/drawing/2014/main" xmlns="" id="{48D9ED1A-6C99-438D-97DA-52E450CFB9AF}"/>
              </a:ext>
            </a:extLst>
          </p:cNvPr>
          <p:cNvSpPr txBox="1"/>
          <p:nvPr/>
        </p:nvSpPr>
        <p:spPr>
          <a:xfrm>
            <a:off x="3060528" y="1782845"/>
            <a:ext cx="2392625" cy="830997"/>
          </a:xfrm>
          <a:prstGeom prst="rect">
            <a:avLst/>
          </a:prstGeom>
          <a:noFill/>
          <a:ln w="38100">
            <a:solidFill>
              <a:schemeClr val="accent1">
                <a:lumMod val="60000"/>
                <a:lumOff val="40000"/>
              </a:schemeClr>
            </a:solidFill>
          </a:ln>
        </p:spPr>
        <p:txBody>
          <a:bodyPr wrap="square" rtlCol="0">
            <a:spAutoFit/>
          </a:bodyPr>
          <a:lstStyle/>
          <a:p>
            <a:pPr algn="ctr"/>
            <a:r>
              <a:rPr lang="fr-FR" sz="2400" b="1" dirty="0">
                <a:latin typeface="Century Gothic" panose="020B0502020202020204" pitchFamily="34" charset="0"/>
              </a:rPr>
              <a:t>Seconde </a:t>
            </a:r>
          </a:p>
          <a:p>
            <a:pPr algn="ctr"/>
            <a:r>
              <a:rPr lang="fr-FR" sz="2400" b="1" dirty="0">
                <a:latin typeface="Century Gothic" panose="020B0502020202020204" pitchFamily="34" charset="0"/>
              </a:rPr>
              <a:t>Professionnelle</a:t>
            </a:r>
          </a:p>
        </p:txBody>
      </p:sp>
      <p:cxnSp>
        <p:nvCxnSpPr>
          <p:cNvPr id="16" name="Connecteur droit 15">
            <a:extLst>
              <a:ext uri="{FF2B5EF4-FFF2-40B4-BE49-F238E27FC236}">
                <a16:creationId xmlns:a16="http://schemas.microsoft.com/office/drawing/2014/main" xmlns="" id="{E152CCA4-6DB9-4316-9866-14E9E7D0C3AE}"/>
              </a:ext>
            </a:extLst>
          </p:cNvPr>
          <p:cNvCxnSpPr>
            <a:cxnSpLocks/>
          </p:cNvCxnSpPr>
          <p:nvPr/>
        </p:nvCxnSpPr>
        <p:spPr>
          <a:xfrm>
            <a:off x="4256840" y="1333762"/>
            <a:ext cx="0" cy="443860"/>
          </a:xfrm>
          <a:prstGeom prst="line">
            <a:avLst/>
          </a:prstGeom>
          <a:ln w="50800">
            <a:solidFill>
              <a:schemeClr val="accent1">
                <a:lumMod val="60000"/>
                <a:lumOff val="40000"/>
              </a:schemeClr>
            </a:solidFill>
          </a:ln>
        </p:spPr>
        <p:style>
          <a:lnRef idx="3">
            <a:schemeClr val="accent5"/>
          </a:lnRef>
          <a:fillRef idx="0">
            <a:schemeClr val="accent5"/>
          </a:fillRef>
          <a:effectRef idx="2">
            <a:schemeClr val="accent5"/>
          </a:effectRef>
          <a:fontRef idx="minor">
            <a:schemeClr val="tx1"/>
          </a:fontRef>
        </p:style>
      </p:cxnSp>
      <p:sp>
        <p:nvSpPr>
          <p:cNvPr id="17" name="ZoneTexte 16">
            <a:extLst>
              <a:ext uri="{FF2B5EF4-FFF2-40B4-BE49-F238E27FC236}">
                <a16:creationId xmlns:a16="http://schemas.microsoft.com/office/drawing/2014/main" xmlns="" id="{460A5C3F-BA79-41F2-9DC5-012562A6149E}"/>
              </a:ext>
            </a:extLst>
          </p:cNvPr>
          <p:cNvSpPr txBox="1"/>
          <p:nvPr/>
        </p:nvSpPr>
        <p:spPr>
          <a:xfrm>
            <a:off x="5989375" y="1782844"/>
            <a:ext cx="2392625" cy="830997"/>
          </a:xfrm>
          <a:prstGeom prst="rect">
            <a:avLst/>
          </a:prstGeom>
          <a:noFill/>
          <a:ln w="38100">
            <a:solidFill>
              <a:schemeClr val="accent1">
                <a:lumMod val="60000"/>
                <a:lumOff val="40000"/>
              </a:schemeClr>
            </a:solidFill>
          </a:ln>
        </p:spPr>
        <p:txBody>
          <a:bodyPr wrap="square" rtlCol="0">
            <a:spAutoFit/>
          </a:bodyPr>
          <a:lstStyle/>
          <a:p>
            <a:pPr algn="ctr"/>
            <a:r>
              <a:rPr lang="fr-FR" sz="2400" b="1" dirty="0">
                <a:latin typeface="Century Gothic" panose="020B0502020202020204" pitchFamily="34" charset="0"/>
              </a:rPr>
              <a:t>Première </a:t>
            </a:r>
          </a:p>
          <a:p>
            <a:pPr algn="ctr"/>
            <a:r>
              <a:rPr lang="fr-FR" sz="2400" b="1" dirty="0">
                <a:latin typeface="Century Gothic" panose="020B0502020202020204" pitchFamily="34" charset="0"/>
              </a:rPr>
              <a:t>Professionnelle</a:t>
            </a:r>
          </a:p>
        </p:txBody>
      </p:sp>
      <p:cxnSp>
        <p:nvCxnSpPr>
          <p:cNvPr id="18" name="Connecteur droit 17">
            <a:extLst>
              <a:ext uri="{FF2B5EF4-FFF2-40B4-BE49-F238E27FC236}">
                <a16:creationId xmlns:a16="http://schemas.microsoft.com/office/drawing/2014/main" xmlns="" id="{6E8CF6EA-CD12-40C2-9B40-A9267C04E424}"/>
              </a:ext>
            </a:extLst>
          </p:cNvPr>
          <p:cNvCxnSpPr>
            <a:cxnSpLocks/>
          </p:cNvCxnSpPr>
          <p:nvPr/>
        </p:nvCxnSpPr>
        <p:spPr>
          <a:xfrm>
            <a:off x="7185687" y="1324859"/>
            <a:ext cx="0" cy="443860"/>
          </a:xfrm>
          <a:prstGeom prst="line">
            <a:avLst/>
          </a:prstGeom>
          <a:ln w="50800">
            <a:solidFill>
              <a:schemeClr val="accent1">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19" name="Connecteur droit 18">
            <a:extLst>
              <a:ext uri="{FF2B5EF4-FFF2-40B4-BE49-F238E27FC236}">
                <a16:creationId xmlns:a16="http://schemas.microsoft.com/office/drawing/2014/main" xmlns="" id="{3C0561CA-927B-40EA-AF72-C8E4F5F0F6B5}"/>
              </a:ext>
            </a:extLst>
          </p:cNvPr>
          <p:cNvCxnSpPr>
            <a:cxnSpLocks/>
          </p:cNvCxnSpPr>
          <p:nvPr/>
        </p:nvCxnSpPr>
        <p:spPr>
          <a:xfrm>
            <a:off x="10136587" y="1324858"/>
            <a:ext cx="0" cy="443860"/>
          </a:xfrm>
          <a:prstGeom prst="line">
            <a:avLst/>
          </a:prstGeom>
          <a:ln w="50800">
            <a:solidFill>
              <a:schemeClr val="accent1">
                <a:lumMod val="60000"/>
                <a:lumOff val="40000"/>
              </a:schemeClr>
            </a:solidFill>
          </a:ln>
        </p:spPr>
        <p:style>
          <a:lnRef idx="3">
            <a:schemeClr val="accent5"/>
          </a:lnRef>
          <a:fillRef idx="0">
            <a:schemeClr val="accent5"/>
          </a:fillRef>
          <a:effectRef idx="2">
            <a:schemeClr val="accent5"/>
          </a:effectRef>
          <a:fontRef idx="minor">
            <a:schemeClr val="tx1"/>
          </a:fontRef>
        </p:style>
      </p:cxnSp>
      <p:sp>
        <p:nvSpPr>
          <p:cNvPr id="20" name="ZoneTexte 19">
            <a:extLst>
              <a:ext uri="{FF2B5EF4-FFF2-40B4-BE49-F238E27FC236}">
                <a16:creationId xmlns:a16="http://schemas.microsoft.com/office/drawing/2014/main" xmlns="" id="{EE10042D-9A94-49BC-A5D1-522F86BE4BB3}"/>
              </a:ext>
            </a:extLst>
          </p:cNvPr>
          <p:cNvSpPr txBox="1"/>
          <p:nvPr/>
        </p:nvSpPr>
        <p:spPr>
          <a:xfrm>
            <a:off x="8918222" y="1777623"/>
            <a:ext cx="2392625" cy="830997"/>
          </a:xfrm>
          <a:prstGeom prst="rect">
            <a:avLst/>
          </a:prstGeom>
          <a:noFill/>
          <a:ln w="38100">
            <a:solidFill>
              <a:schemeClr val="accent1">
                <a:lumMod val="60000"/>
                <a:lumOff val="40000"/>
              </a:schemeClr>
            </a:solidFill>
          </a:ln>
        </p:spPr>
        <p:txBody>
          <a:bodyPr wrap="square" rtlCol="0">
            <a:spAutoFit/>
          </a:bodyPr>
          <a:lstStyle/>
          <a:p>
            <a:pPr algn="ctr"/>
            <a:r>
              <a:rPr lang="fr-FR" sz="2400" b="1" dirty="0">
                <a:latin typeface="Century Gothic" panose="020B0502020202020204" pitchFamily="34" charset="0"/>
              </a:rPr>
              <a:t>Première </a:t>
            </a:r>
          </a:p>
          <a:p>
            <a:pPr algn="ctr"/>
            <a:r>
              <a:rPr lang="fr-FR" sz="2400" b="1" dirty="0">
                <a:latin typeface="Century Gothic" panose="020B0502020202020204" pitchFamily="34" charset="0"/>
              </a:rPr>
              <a:t>Professionnelle</a:t>
            </a:r>
          </a:p>
        </p:txBody>
      </p:sp>
      <p:sp>
        <p:nvSpPr>
          <p:cNvPr id="21" name="ZoneTexte 20">
            <a:extLst>
              <a:ext uri="{FF2B5EF4-FFF2-40B4-BE49-F238E27FC236}">
                <a16:creationId xmlns:a16="http://schemas.microsoft.com/office/drawing/2014/main" xmlns="" id="{B43A0CD5-6F11-4AF0-9946-51B5590C992A}"/>
              </a:ext>
            </a:extLst>
          </p:cNvPr>
          <p:cNvSpPr txBox="1"/>
          <p:nvPr/>
        </p:nvSpPr>
        <p:spPr>
          <a:xfrm>
            <a:off x="3051697" y="2967335"/>
            <a:ext cx="8250318" cy="461665"/>
          </a:xfrm>
          <a:prstGeom prst="rect">
            <a:avLst/>
          </a:prstGeom>
          <a:noFill/>
          <a:ln w="38100">
            <a:solidFill>
              <a:schemeClr val="accent1">
                <a:lumMod val="60000"/>
                <a:lumOff val="40000"/>
              </a:schemeClr>
            </a:solidFill>
          </a:ln>
        </p:spPr>
        <p:txBody>
          <a:bodyPr wrap="square" rtlCol="0">
            <a:spAutoFit/>
          </a:bodyPr>
          <a:lstStyle/>
          <a:p>
            <a:pPr algn="ctr"/>
            <a:r>
              <a:rPr lang="fr-FR" sz="2400" b="1" dirty="0">
                <a:latin typeface="Century Gothic" panose="020B0502020202020204" pitchFamily="34" charset="0"/>
              </a:rPr>
              <a:t>Nouveaux programmes d’enseignements généraux </a:t>
            </a:r>
          </a:p>
        </p:txBody>
      </p:sp>
      <p:cxnSp>
        <p:nvCxnSpPr>
          <p:cNvPr id="22" name="Connecteur droit 21">
            <a:extLst>
              <a:ext uri="{FF2B5EF4-FFF2-40B4-BE49-F238E27FC236}">
                <a16:creationId xmlns:a16="http://schemas.microsoft.com/office/drawing/2014/main" xmlns="" id="{6045E262-22A5-404E-AD6B-8004055441E0}"/>
              </a:ext>
            </a:extLst>
          </p:cNvPr>
          <p:cNvCxnSpPr>
            <a:cxnSpLocks/>
          </p:cNvCxnSpPr>
          <p:nvPr/>
        </p:nvCxnSpPr>
        <p:spPr>
          <a:xfrm>
            <a:off x="4255170" y="2619065"/>
            <a:ext cx="0" cy="348270"/>
          </a:xfrm>
          <a:prstGeom prst="line">
            <a:avLst/>
          </a:prstGeom>
          <a:ln w="50800">
            <a:solidFill>
              <a:schemeClr val="accent1">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25" name="Connecteur droit 24">
            <a:extLst>
              <a:ext uri="{FF2B5EF4-FFF2-40B4-BE49-F238E27FC236}">
                <a16:creationId xmlns:a16="http://schemas.microsoft.com/office/drawing/2014/main" xmlns="" id="{169E589F-194B-4469-89EA-9DC285506D75}"/>
              </a:ext>
            </a:extLst>
          </p:cNvPr>
          <p:cNvCxnSpPr>
            <a:cxnSpLocks/>
          </p:cNvCxnSpPr>
          <p:nvPr/>
        </p:nvCxnSpPr>
        <p:spPr>
          <a:xfrm>
            <a:off x="7185687" y="2619065"/>
            <a:ext cx="0" cy="348270"/>
          </a:xfrm>
          <a:prstGeom prst="line">
            <a:avLst/>
          </a:prstGeom>
          <a:ln w="50800">
            <a:solidFill>
              <a:schemeClr val="accent1">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26" name="Connecteur droit 25">
            <a:extLst>
              <a:ext uri="{FF2B5EF4-FFF2-40B4-BE49-F238E27FC236}">
                <a16:creationId xmlns:a16="http://schemas.microsoft.com/office/drawing/2014/main" xmlns="" id="{9C06B274-0CD6-4BE3-B5C9-6EB9E193E8EC}"/>
              </a:ext>
            </a:extLst>
          </p:cNvPr>
          <p:cNvCxnSpPr>
            <a:cxnSpLocks/>
          </p:cNvCxnSpPr>
          <p:nvPr/>
        </p:nvCxnSpPr>
        <p:spPr>
          <a:xfrm>
            <a:off x="10136587" y="2619065"/>
            <a:ext cx="0" cy="348270"/>
          </a:xfrm>
          <a:prstGeom prst="line">
            <a:avLst/>
          </a:prstGeom>
          <a:ln w="50800">
            <a:solidFill>
              <a:schemeClr val="accent1">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27" name="Connecteur droit 26">
            <a:extLst>
              <a:ext uri="{FF2B5EF4-FFF2-40B4-BE49-F238E27FC236}">
                <a16:creationId xmlns:a16="http://schemas.microsoft.com/office/drawing/2014/main" xmlns="" id="{46385CFB-BC5D-48FC-9DC6-724DD8EACDFF}"/>
              </a:ext>
            </a:extLst>
          </p:cNvPr>
          <p:cNvCxnSpPr>
            <a:cxnSpLocks/>
          </p:cNvCxnSpPr>
          <p:nvPr/>
        </p:nvCxnSpPr>
        <p:spPr>
          <a:xfrm>
            <a:off x="2597086" y="2192810"/>
            <a:ext cx="454611" cy="0"/>
          </a:xfrm>
          <a:prstGeom prst="line">
            <a:avLst/>
          </a:prstGeom>
          <a:ln w="50800">
            <a:solidFill>
              <a:schemeClr val="accent1">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32" name="Connecteur droit 31">
            <a:extLst>
              <a:ext uri="{FF2B5EF4-FFF2-40B4-BE49-F238E27FC236}">
                <a16:creationId xmlns:a16="http://schemas.microsoft.com/office/drawing/2014/main" xmlns="" id="{492B172E-9904-44EC-905E-8CFA16DE6D38}"/>
              </a:ext>
            </a:extLst>
          </p:cNvPr>
          <p:cNvCxnSpPr>
            <a:cxnSpLocks/>
          </p:cNvCxnSpPr>
          <p:nvPr/>
        </p:nvCxnSpPr>
        <p:spPr>
          <a:xfrm>
            <a:off x="2603372" y="2175205"/>
            <a:ext cx="0" cy="792130"/>
          </a:xfrm>
          <a:prstGeom prst="line">
            <a:avLst/>
          </a:prstGeom>
          <a:ln w="50800">
            <a:solidFill>
              <a:schemeClr val="accent1">
                <a:lumMod val="60000"/>
                <a:lumOff val="40000"/>
              </a:schemeClr>
            </a:solidFill>
          </a:ln>
        </p:spPr>
        <p:style>
          <a:lnRef idx="3">
            <a:schemeClr val="accent5"/>
          </a:lnRef>
          <a:fillRef idx="0">
            <a:schemeClr val="accent5"/>
          </a:fillRef>
          <a:effectRef idx="2">
            <a:schemeClr val="accent5"/>
          </a:effectRef>
          <a:fontRef idx="minor">
            <a:schemeClr val="tx1"/>
          </a:fontRef>
        </p:style>
      </p:cxnSp>
      <p:sp>
        <p:nvSpPr>
          <p:cNvPr id="35" name="Ellipse 34">
            <a:extLst>
              <a:ext uri="{FF2B5EF4-FFF2-40B4-BE49-F238E27FC236}">
                <a16:creationId xmlns:a16="http://schemas.microsoft.com/office/drawing/2014/main" xmlns="" id="{42785AAD-E7B3-44E2-800E-942B1111DE2B}"/>
              </a:ext>
            </a:extLst>
          </p:cNvPr>
          <p:cNvSpPr/>
          <p:nvPr/>
        </p:nvSpPr>
        <p:spPr>
          <a:xfrm>
            <a:off x="485774" y="2793200"/>
            <a:ext cx="2419351" cy="830997"/>
          </a:xfrm>
          <a:prstGeom prst="ellipse">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Century Gothic" panose="020B0502020202020204" pitchFamily="34" charset="0"/>
              </a:rPr>
              <a:t>Test de positionnement</a:t>
            </a:r>
          </a:p>
        </p:txBody>
      </p:sp>
      <p:sp>
        <p:nvSpPr>
          <p:cNvPr id="36" name="ZoneTexte 35">
            <a:extLst>
              <a:ext uri="{FF2B5EF4-FFF2-40B4-BE49-F238E27FC236}">
                <a16:creationId xmlns:a16="http://schemas.microsoft.com/office/drawing/2014/main" xmlns="" id="{62B31B18-4529-4E1D-8C44-913A37C553EB}"/>
              </a:ext>
            </a:extLst>
          </p:cNvPr>
          <p:cNvSpPr txBox="1"/>
          <p:nvPr/>
        </p:nvSpPr>
        <p:spPr>
          <a:xfrm>
            <a:off x="488423" y="3842789"/>
            <a:ext cx="1917573" cy="923330"/>
          </a:xfrm>
          <a:prstGeom prst="rect">
            <a:avLst/>
          </a:prstGeom>
          <a:solidFill>
            <a:srgbClr val="FF0000"/>
          </a:solidFill>
          <a:ln w="0">
            <a:noFill/>
          </a:ln>
        </p:spPr>
        <p:txBody>
          <a:bodyPr wrap="square" rtlCol="0">
            <a:spAutoFit/>
          </a:bodyPr>
          <a:lstStyle/>
          <a:p>
            <a:pPr algn="ctr"/>
            <a:r>
              <a:rPr lang="fr-FR" b="1" dirty="0">
                <a:solidFill>
                  <a:schemeClr val="bg1"/>
                </a:solidFill>
                <a:latin typeface="Century Gothic" panose="020B0502020202020204" pitchFamily="34" charset="0"/>
              </a:rPr>
              <a:t>Choix d’une des 3 familles de métiers</a:t>
            </a:r>
          </a:p>
        </p:txBody>
      </p:sp>
      <p:cxnSp>
        <p:nvCxnSpPr>
          <p:cNvPr id="37" name="Connecteur droit 36">
            <a:extLst>
              <a:ext uri="{FF2B5EF4-FFF2-40B4-BE49-F238E27FC236}">
                <a16:creationId xmlns:a16="http://schemas.microsoft.com/office/drawing/2014/main" xmlns="" id="{451CDF98-1868-43FE-BC98-490E485E924D}"/>
              </a:ext>
            </a:extLst>
          </p:cNvPr>
          <p:cNvCxnSpPr>
            <a:cxnSpLocks/>
          </p:cNvCxnSpPr>
          <p:nvPr/>
        </p:nvCxnSpPr>
        <p:spPr>
          <a:xfrm>
            <a:off x="4262190" y="3450062"/>
            <a:ext cx="0" cy="340888"/>
          </a:xfrm>
          <a:prstGeom prst="line">
            <a:avLst/>
          </a:prstGeom>
          <a:ln w="50800">
            <a:solidFill>
              <a:schemeClr val="accent1">
                <a:lumMod val="60000"/>
                <a:lumOff val="40000"/>
              </a:schemeClr>
            </a:solidFill>
          </a:ln>
        </p:spPr>
        <p:style>
          <a:lnRef idx="3">
            <a:schemeClr val="accent5"/>
          </a:lnRef>
          <a:fillRef idx="0">
            <a:schemeClr val="accent5"/>
          </a:fillRef>
          <a:effectRef idx="2">
            <a:schemeClr val="accent5"/>
          </a:effectRef>
          <a:fontRef idx="minor">
            <a:schemeClr val="tx1"/>
          </a:fontRef>
        </p:style>
      </p:cxnSp>
      <p:sp>
        <p:nvSpPr>
          <p:cNvPr id="39" name="ZoneTexte 38">
            <a:extLst>
              <a:ext uri="{FF2B5EF4-FFF2-40B4-BE49-F238E27FC236}">
                <a16:creationId xmlns:a16="http://schemas.microsoft.com/office/drawing/2014/main" xmlns="" id="{539F629B-1B70-48DA-961F-3E3AAD665D9D}"/>
              </a:ext>
            </a:extLst>
          </p:cNvPr>
          <p:cNvSpPr txBox="1"/>
          <p:nvPr/>
        </p:nvSpPr>
        <p:spPr>
          <a:xfrm>
            <a:off x="3054363" y="3812012"/>
            <a:ext cx="2392625" cy="954107"/>
          </a:xfrm>
          <a:prstGeom prst="rect">
            <a:avLst/>
          </a:prstGeom>
          <a:noFill/>
          <a:ln w="38100">
            <a:solidFill>
              <a:srgbClr val="FF0000"/>
            </a:solidFill>
          </a:ln>
        </p:spPr>
        <p:txBody>
          <a:bodyPr wrap="square" rtlCol="0">
            <a:spAutoFit/>
          </a:bodyPr>
          <a:lstStyle/>
          <a:p>
            <a:pPr algn="ctr"/>
            <a:r>
              <a:rPr lang="fr-FR" sz="1400" b="1" dirty="0">
                <a:latin typeface="Century Gothic" panose="020B0502020202020204" pitchFamily="34" charset="0"/>
              </a:rPr>
              <a:t>Acquisition des compétences professionnelles communes de la famille</a:t>
            </a:r>
          </a:p>
        </p:txBody>
      </p:sp>
      <p:cxnSp>
        <p:nvCxnSpPr>
          <p:cNvPr id="45" name="Connecteur droit 44">
            <a:extLst>
              <a:ext uri="{FF2B5EF4-FFF2-40B4-BE49-F238E27FC236}">
                <a16:creationId xmlns:a16="http://schemas.microsoft.com/office/drawing/2014/main" xmlns="" id="{33A2D185-2C52-46E5-AC28-B7F9F9EB62E5}"/>
              </a:ext>
            </a:extLst>
          </p:cNvPr>
          <p:cNvCxnSpPr>
            <a:cxnSpLocks/>
          </p:cNvCxnSpPr>
          <p:nvPr/>
        </p:nvCxnSpPr>
        <p:spPr>
          <a:xfrm flipH="1">
            <a:off x="2405996" y="4304454"/>
            <a:ext cx="644368" cy="0"/>
          </a:xfrm>
          <a:prstGeom prst="line">
            <a:avLst/>
          </a:prstGeom>
          <a:ln w="50800">
            <a:solidFill>
              <a:srgbClr val="FF0000"/>
            </a:solidFill>
          </a:ln>
        </p:spPr>
        <p:style>
          <a:lnRef idx="3">
            <a:schemeClr val="accent5"/>
          </a:lnRef>
          <a:fillRef idx="0">
            <a:schemeClr val="accent5"/>
          </a:fillRef>
          <a:effectRef idx="2">
            <a:schemeClr val="accent5"/>
          </a:effectRef>
          <a:fontRef idx="minor">
            <a:schemeClr val="tx1"/>
          </a:fontRef>
        </p:style>
      </p:cxnSp>
      <p:sp>
        <p:nvSpPr>
          <p:cNvPr id="49" name="ZoneTexte 48">
            <a:extLst>
              <a:ext uri="{FF2B5EF4-FFF2-40B4-BE49-F238E27FC236}">
                <a16:creationId xmlns:a16="http://schemas.microsoft.com/office/drawing/2014/main" xmlns="" id="{F5300A9E-D48D-40AB-A7F1-80E231DFBCC7}"/>
              </a:ext>
            </a:extLst>
          </p:cNvPr>
          <p:cNvSpPr txBox="1"/>
          <p:nvPr/>
        </p:nvSpPr>
        <p:spPr>
          <a:xfrm>
            <a:off x="963547" y="4786935"/>
            <a:ext cx="962025" cy="523220"/>
          </a:xfrm>
          <a:prstGeom prst="rect">
            <a:avLst/>
          </a:prstGeom>
          <a:noFill/>
        </p:spPr>
        <p:txBody>
          <a:bodyPr wrap="square" rtlCol="0">
            <a:spAutoFit/>
          </a:bodyPr>
          <a:lstStyle/>
          <a:p>
            <a:pPr algn="ctr"/>
            <a:r>
              <a:rPr lang="fr-FR" sz="2800" b="1" dirty="0">
                <a:solidFill>
                  <a:schemeClr val="accent1">
                    <a:lumMod val="60000"/>
                    <a:lumOff val="40000"/>
                  </a:schemeClr>
                </a:solidFill>
                <a:latin typeface="Century Gothic" panose="020B0502020202020204" pitchFamily="34" charset="0"/>
              </a:rPr>
              <a:t>OU</a:t>
            </a:r>
          </a:p>
        </p:txBody>
      </p:sp>
      <p:cxnSp>
        <p:nvCxnSpPr>
          <p:cNvPr id="50" name="Connecteur droit 49">
            <a:extLst>
              <a:ext uri="{FF2B5EF4-FFF2-40B4-BE49-F238E27FC236}">
                <a16:creationId xmlns:a16="http://schemas.microsoft.com/office/drawing/2014/main" xmlns="" id="{BB7E2DA9-531A-4091-A688-B5E56C6C4402}"/>
              </a:ext>
            </a:extLst>
          </p:cNvPr>
          <p:cNvCxnSpPr>
            <a:cxnSpLocks/>
          </p:cNvCxnSpPr>
          <p:nvPr/>
        </p:nvCxnSpPr>
        <p:spPr>
          <a:xfrm flipH="1">
            <a:off x="5446989" y="4021519"/>
            <a:ext cx="308700" cy="0"/>
          </a:xfrm>
          <a:prstGeom prst="line">
            <a:avLst/>
          </a:prstGeom>
          <a:ln w="50800">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53" name="Connecteur droit 52">
            <a:extLst>
              <a:ext uri="{FF2B5EF4-FFF2-40B4-BE49-F238E27FC236}">
                <a16:creationId xmlns:a16="http://schemas.microsoft.com/office/drawing/2014/main" xmlns="" id="{C7496C51-0E4A-4106-9596-59615B5FA197}"/>
              </a:ext>
            </a:extLst>
          </p:cNvPr>
          <p:cNvCxnSpPr>
            <a:cxnSpLocks/>
          </p:cNvCxnSpPr>
          <p:nvPr/>
        </p:nvCxnSpPr>
        <p:spPr>
          <a:xfrm flipV="1">
            <a:off x="5758278" y="4021519"/>
            <a:ext cx="0" cy="362402"/>
          </a:xfrm>
          <a:prstGeom prst="line">
            <a:avLst/>
          </a:prstGeom>
          <a:ln w="50800">
            <a:solidFill>
              <a:srgbClr val="FF0000"/>
            </a:solidFill>
          </a:ln>
        </p:spPr>
        <p:style>
          <a:lnRef idx="3">
            <a:schemeClr val="accent5"/>
          </a:lnRef>
          <a:fillRef idx="0">
            <a:schemeClr val="accent5"/>
          </a:fillRef>
          <a:effectRef idx="2">
            <a:schemeClr val="accent5"/>
          </a:effectRef>
          <a:fontRef idx="minor">
            <a:schemeClr val="tx1"/>
          </a:fontRef>
        </p:style>
      </p:cxnSp>
      <p:sp>
        <p:nvSpPr>
          <p:cNvPr id="58" name="ZoneTexte 57">
            <a:extLst>
              <a:ext uri="{FF2B5EF4-FFF2-40B4-BE49-F238E27FC236}">
                <a16:creationId xmlns:a16="http://schemas.microsoft.com/office/drawing/2014/main" xmlns="" id="{47026965-583F-4A6F-85D4-97F581FC4F05}"/>
              </a:ext>
            </a:extLst>
          </p:cNvPr>
          <p:cNvSpPr txBox="1"/>
          <p:nvPr/>
        </p:nvSpPr>
        <p:spPr>
          <a:xfrm>
            <a:off x="5535677" y="4393420"/>
            <a:ext cx="2137291" cy="523220"/>
          </a:xfrm>
          <a:prstGeom prst="rect">
            <a:avLst/>
          </a:prstGeom>
          <a:solidFill>
            <a:srgbClr val="FF0000"/>
          </a:solidFill>
          <a:ln w="0">
            <a:noFill/>
          </a:ln>
        </p:spPr>
        <p:txBody>
          <a:bodyPr wrap="square" rtlCol="0">
            <a:spAutoFit/>
          </a:bodyPr>
          <a:lstStyle/>
          <a:p>
            <a:pPr algn="ctr"/>
            <a:r>
              <a:rPr lang="fr-FR" sz="1400" b="1" dirty="0">
                <a:solidFill>
                  <a:schemeClr val="bg1"/>
                </a:solidFill>
                <a:latin typeface="Century Gothic" panose="020B0502020202020204" pitchFamily="34" charset="0"/>
              </a:rPr>
              <a:t>Choix de la spécialité du BAC PRO</a:t>
            </a:r>
          </a:p>
        </p:txBody>
      </p:sp>
      <p:sp>
        <p:nvSpPr>
          <p:cNvPr id="59" name="ZoneTexte 58">
            <a:extLst>
              <a:ext uri="{FF2B5EF4-FFF2-40B4-BE49-F238E27FC236}">
                <a16:creationId xmlns:a16="http://schemas.microsoft.com/office/drawing/2014/main" xmlns="" id="{421462A7-F5FA-4587-A9B7-C4144B4E6E47}"/>
              </a:ext>
            </a:extLst>
          </p:cNvPr>
          <p:cNvSpPr txBox="1"/>
          <p:nvPr/>
        </p:nvSpPr>
        <p:spPr>
          <a:xfrm>
            <a:off x="488423" y="5334708"/>
            <a:ext cx="1917573" cy="646331"/>
          </a:xfrm>
          <a:prstGeom prst="rect">
            <a:avLst/>
          </a:prstGeom>
          <a:solidFill>
            <a:srgbClr val="7030A0"/>
          </a:solidFill>
          <a:ln w="0">
            <a:noFill/>
          </a:ln>
        </p:spPr>
        <p:txBody>
          <a:bodyPr wrap="square" rtlCol="0">
            <a:spAutoFit/>
          </a:bodyPr>
          <a:lstStyle/>
          <a:p>
            <a:pPr algn="ctr"/>
            <a:r>
              <a:rPr lang="fr-FR" b="1" dirty="0">
                <a:solidFill>
                  <a:schemeClr val="bg1"/>
                </a:solidFill>
                <a:latin typeface="Century Gothic" panose="020B0502020202020204" pitchFamily="34" charset="0"/>
              </a:rPr>
              <a:t>Choix de la</a:t>
            </a:r>
          </a:p>
          <a:p>
            <a:pPr algn="ctr"/>
            <a:r>
              <a:rPr lang="fr-FR" b="1" dirty="0">
                <a:solidFill>
                  <a:schemeClr val="bg1"/>
                </a:solidFill>
                <a:latin typeface="Century Gothic" panose="020B0502020202020204" pitchFamily="34" charset="0"/>
              </a:rPr>
              <a:t>spécialité</a:t>
            </a:r>
          </a:p>
        </p:txBody>
      </p:sp>
      <p:cxnSp>
        <p:nvCxnSpPr>
          <p:cNvPr id="60" name="Connecteur droit 59">
            <a:extLst>
              <a:ext uri="{FF2B5EF4-FFF2-40B4-BE49-F238E27FC236}">
                <a16:creationId xmlns:a16="http://schemas.microsoft.com/office/drawing/2014/main" xmlns="" id="{9D48C614-4838-438F-B89A-AB89152DECFB}"/>
              </a:ext>
            </a:extLst>
          </p:cNvPr>
          <p:cNvCxnSpPr>
            <a:cxnSpLocks/>
          </p:cNvCxnSpPr>
          <p:nvPr/>
        </p:nvCxnSpPr>
        <p:spPr>
          <a:xfrm flipH="1">
            <a:off x="2385889" y="5657873"/>
            <a:ext cx="644368" cy="0"/>
          </a:xfrm>
          <a:prstGeom prst="line">
            <a:avLst/>
          </a:prstGeom>
          <a:ln w="50800">
            <a:solidFill>
              <a:srgbClr val="7030A0"/>
            </a:solidFill>
          </a:ln>
        </p:spPr>
        <p:style>
          <a:lnRef idx="3">
            <a:schemeClr val="accent5"/>
          </a:lnRef>
          <a:fillRef idx="0">
            <a:schemeClr val="accent5"/>
          </a:fillRef>
          <a:effectRef idx="2">
            <a:schemeClr val="accent5"/>
          </a:effectRef>
          <a:fontRef idx="minor">
            <a:schemeClr val="tx1"/>
          </a:fontRef>
        </p:style>
      </p:cxnSp>
      <p:sp>
        <p:nvSpPr>
          <p:cNvPr id="61" name="ZoneTexte 60">
            <a:extLst>
              <a:ext uri="{FF2B5EF4-FFF2-40B4-BE49-F238E27FC236}">
                <a16:creationId xmlns:a16="http://schemas.microsoft.com/office/drawing/2014/main" xmlns="" id="{EF50F874-AFDB-440E-A7ED-37534A1B11C3}"/>
              </a:ext>
            </a:extLst>
          </p:cNvPr>
          <p:cNvSpPr txBox="1"/>
          <p:nvPr/>
        </p:nvSpPr>
        <p:spPr>
          <a:xfrm>
            <a:off x="3065877" y="5288541"/>
            <a:ext cx="2392625" cy="738664"/>
          </a:xfrm>
          <a:prstGeom prst="rect">
            <a:avLst/>
          </a:prstGeom>
          <a:noFill/>
          <a:ln w="38100">
            <a:solidFill>
              <a:srgbClr val="7030A0"/>
            </a:solidFill>
          </a:ln>
        </p:spPr>
        <p:txBody>
          <a:bodyPr wrap="square" rtlCol="0">
            <a:spAutoFit/>
          </a:bodyPr>
          <a:lstStyle/>
          <a:p>
            <a:pPr algn="ctr"/>
            <a:r>
              <a:rPr lang="fr-FR" sz="1400" b="1" dirty="0">
                <a:latin typeface="Century Gothic" panose="020B0502020202020204" pitchFamily="34" charset="0"/>
              </a:rPr>
              <a:t>Acquisition des compétences liées à</a:t>
            </a:r>
          </a:p>
          <a:p>
            <a:pPr algn="ctr"/>
            <a:r>
              <a:rPr lang="fr-FR" sz="1400" b="1" dirty="0">
                <a:latin typeface="Century Gothic" panose="020B0502020202020204" pitchFamily="34" charset="0"/>
              </a:rPr>
              <a:t>la spécialité</a:t>
            </a:r>
          </a:p>
        </p:txBody>
      </p:sp>
      <p:sp>
        <p:nvSpPr>
          <p:cNvPr id="62" name="ZoneTexte 61">
            <a:extLst>
              <a:ext uri="{FF2B5EF4-FFF2-40B4-BE49-F238E27FC236}">
                <a16:creationId xmlns:a16="http://schemas.microsoft.com/office/drawing/2014/main" xmlns="" id="{EEDE2726-7677-45E5-8058-51638BA2470D}"/>
              </a:ext>
            </a:extLst>
          </p:cNvPr>
          <p:cNvSpPr txBox="1"/>
          <p:nvPr/>
        </p:nvSpPr>
        <p:spPr>
          <a:xfrm>
            <a:off x="1376038" y="223936"/>
            <a:ext cx="9220849" cy="461665"/>
          </a:xfrm>
          <a:prstGeom prst="rect">
            <a:avLst/>
          </a:prstGeom>
          <a:solidFill>
            <a:schemeClr val="accent1">
              <a:lumMod val="60000"/>
              <a:lumOff val="40000"/>
            </a:schemeClr>
          </a:solidFill>
        </p:spPr>
        <p:txBody>
          <a:bodyPr wrap="square" rtlCol="0">
            <a:spAutoFit/>
          </a:bodyPr>
          <a:lstStyle/>
          <a:p>
            <a:pPr algn="ctr"/>
            <a:r>
              <a:rPr lang="fr-FR" sz="2400" b="1" dirty="0">
                <a:solidFill>
                  <a:schemeClr val="bg1"/>
                </a:solidFill>
                <a:latin typeface="Century Gothic" panose="020B0502020202020204" pitchFamily="34" charset="0"/>
              </a:rPr>
              <a:t>PARCOURS EN BACCALAURÉAT PROFESSIONNEL RENTREE 2019</a:t>
            </a:r>
          </a:p>
        </p:txBody>
      </p:sp>
      <p:sp>
        <p:nvSpPr>
          <p:cNvPr id="63" name="ZoneTexte 62">
            <a:extLst>
              <a:ext uri="{FF2B5EF4-FFF2-40B4-BE49-F238E27FC236}">
                <a16:creationId xmlns:a16="http://schemas.microsoft.com/office/drawing/2014/main" xmlns="" id="{052D53CB-432B-43BF-A06B-EA4265F91CBE}"/>
              </a:ext>
            </a:extLst>
          </p:cNvPr>
          <p:cNvSpPr txBox="1"/>
          <p:nvPr/>
        </p:nvSpPr>
        <p:spPr>
          <a:xfrm>
            <a:off x="2988701" y="6184367"/>
            <a:ext cx="2546976" cy="338554"/>
          </a:xfrm>
          <a:prstGeom prst="rect">
            <a:avLst/>
          </a:prstGeom>
          <a:noFill/>
          <a:ln w="38100">
            <a:solidFill>
              <a:schemeClr val="accent1">
                <a:lumMod val="60000"/>
                <a:lumOff val="40000"/>
              </a:schemeClr>
            </a:solidFill>
          </a:ln>
        </p:spPr>
        <p:txBody>
          <a:bodyPr wrap="square" rtlCol="0">
            <a:spAutoFit/>
          </a:bodyPr>
          <a:lstStyle/>
          <a:p>
            <a:pPr algn="ctr"/>
            <a:r>
              <a:rPr lang="fr-FR" sz="1600" b="1" dirty="0">
                <a:latin typeface="Century Gothic" panose="020B0502020202020204" pitchFamily="34" charset="0"/>
              </a:rPr>
              <a:t>4 à 6 semaines de PFMP</a:t>
            </a:r>
          </a:p>
        </p:txBody>
      </p:sp>
      <p:cxnSp>
        <p:nvCxnSpPr>
          <p:cNvPr id="64" name="Connecteur droit 63">
            <a:extLst>
              <a:ext uri="{FF2B5EF4-FFF2-40B4-BE49-F238E27FC236}">
                <a16:creationId xmlns:a16="http://schemas.microsoft.com/office/drawing/2014/main" xmlns="" id="{4A414B62-1BED-4E96-AFEF-617AAC0276B8}"/>
              </a:ext>
            </a:extLst>
          </p:cNvPr>
          <p:cNvCxnSpPr>
            <a:cxnSpLocks/>
          </p:cNvCxnSpPr>
          <p:nvPr/>
        </p:nvCxnSpPr>
        <p:spPr>
          <a:xfrm>
            <a:off x="7199049" y="3446371"/>
            <a:ext cx="0" cy="348270"/>
          </a:xfrm>
          <a:prstGeom prst="line">
            <a:avLst/>
          </a:prstGeom>
          <a:ln w="50800">
            <a:solidFill>
              <a:schemeClr val="accent1">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65" name="Connecteur droit 64">
            <a:extLst>
              <a:ext uri="{FF2B5EF4-FFF2-40B4-BE49-F238E27FC236}">
                <a16:creationId xmlns:a16="http://schemas.microsoft.com/office/drawing/2014/main" xmlns="" id="{8E3FA329-F119-4DF1-818C-A453FF2BACF8}"/>
              </a:ext>
            </a:extLst>
          </p:cNvPr>
          <p:cNvCxnSpPr>
            <a:cxnSpLocks/>
          </p:cNvCxnSpPr>
          <p:nvPr/>
        </p:nvCxnSpPr>
        <p:spPr>
          <a:xfrm>
            <a:off x="10144261" y="3429000"/>
            <a:ext cx="0" cy="348270"/>
          </a:xfrm>
          <a:prstGeom prst="line">
            <a:avLst/>
          </a:prstGeom>
          <a:ln w="50800">
            <a:solidFill>
              <a:schemeClr val="accent1">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66" name="Connecteur droit 65">
            <a:extLst>
              <a:ext uri="{FF2B5EF4-FFF2-40B4-BE49-F238E27FC236}">
                <a16:creationId xmlns:a16="http://schemas.microsoft.com/office/drawing/2014/main" xmlns="" id="{022811EA-263A-4C95-B035-BFD33F71CEE3}"/>
              </a:ext>
            </a:extLst>
          </p:cNvPr>
          <p:cNvCxnSpPr>
            <a:cxnSpLocks/>
          </p:cNvCxnSpPr>
          <p:nvPr/>
        </p:nvCxnSpPr>
        <p:spPr>
          <a:xfrm flipH="1">
            <a:off x="7199049" y="3777270"/>
            <a:ext cx="2945212" cy="13680"/>
          </a:xfrm>
          <a:prstGeom prst="line">
            <a:avLst/>
          </a:prstGeom>
          <a:ln w="50800">
            <a:solidFill>
              <a:schemeClr val="accent1">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69" name="Connecteur droit 68">
            <a:extLst>
              <a:ext uri="{FF2B5EF4-FFF2-40B4-BE49-F238E27FC236}">
                <a16:creationId xmlns:a16="http://schemas.microsoft.com/office/drawing/2014/main" xmlns="" id="{75C2209F-2671-4BC8-B958-C9F1827843B5}"/>
              </a:ext>
            </a:extLst>
          </p:cNvPr>
          <p:cNvCxnSpPr>
            <a:cxnSpLocks/>
          </p:cNvCxnSpPr>
          <p:nvPr/>
        </p:nvCxnSpPr>
        <p:spPr>
          <a:xfrm>
            <a:off x="9338337" y="3812012"/>
            <a:ext cx="0" cy="443860"/>
          </a:xfrm>
          <a:prstGeom prst="line">
            <a:avLst/>
          </a:prstGeom>
          <a:ln w="50800">
            <a:solidFill>
              <a:schemeClr val="accent1">
                <a:lumMod val="60000"/>
                <a:lumOff val="40000"/>
              </a:schemeClr>
            </a:solidFill>
          </a:ln>
        </p:spPr>
        <p:style>
          <a:lnRef idx="3">
            <a:schemeClr val="accent5"/>
          </a:lnRef>
          <a:fillRef idx="0">
            <a:schemeClr val="accent5"/>
          </a:fillRef>
          <a:effectRef idx="2">
            <a:schemeClr val="accent5"/>
          </a:effectRef>
          <a:fontRef idx="minor">
            <a:schemeClr val="tx1"/>
          </a:fontRef>
        </p:style>
      </p:cxnSp>
      <p:sp>
        <p:nvSpPr>
          <p:cNvPr id="70" name="ZoneTexte 69">
            <a:extLst>
              <a:ext uri="{FF2B5EF4-FFF2-40B4-BE49-F238E27FC236}">
                <a16:creationId xmlns:a16="http://schemas.microsoft.com/office/drawing/2014/main" xmlns="" id="{92B949A1-7E7D-44D0-9A10-0625BA1AEDEB}"/>
              </a:ext>
            </a:extLst>
          </p:cNvPr>
          <p:cNvSpPr txBox="1"/>
          <p:nvPr/>
        </p:nvSpPr>
        <p:spPr>
          <a:xfrm>
            <a:off x="7924809" y="5253188"/>
            <a:ext cx="3924285" cy="1323439"/>
          </a:xfrm>
          <a:prstGeom prst="rect">
            <a:avLst/>
          </a:prstGeom>
          <a:noFill/>
          <a:ln w="38100">
            <a:solidFill>
              <a:schemeClr val="accent1">
                <a:lumMod val="60000"/>
                <a:lumOff val="40000"/>
              </a:schemeClr>
            </a:solidFill>
          </a:ln>
        </p:spPr>
        <p:txBody>
          <a:bodyPr wrap="square" rtlCol="0">
            <a:spAutoFit/>
          </a:bodyPr>
          <a:lstStyle/>
          <a:p>
            <a:r>
              <a:rPr lang="fr-FR" sz="1600" b="1" dirty="0">
                <a:latin typeface="Century Gothic" panose="020B0502020202020204" pitchFamily="34" charset="0"/>
              </a:rPr>
              <a:t>6 à 8 semaines de PFMP en 1</a:t>
            </a:r>
            <a:r>
              <a:rPr lang="fr-FR" sz="1600" b="1" baseline="30000" dirty="0">
                <a:latin typeface="Century Gothic" panose="020B0502020202020204" pitchFamily="34" charset="0"/>
              </a:rPr>
              <a:t>ère</a:t>
            </a:r>
            <a:endParaRPr lang="fr-FR" sz="1600" b="1" dirty="0">
              <a:latin typeface="Century Gothic" panose="020B0502020202020204" pitchFamily="34" charset="0"/>
            </a:endParaRPr>
          </a:p>
          <a:p>
            <a:r>
              <a:rPr lang="fr-FR" sz="1600" b="1" dirty="0">
                <a:latin typeface="Century Gothic" panose="020B0502020202020204" pitchFamily="34" charset="0"/>
              </a:rPr>
              <a:t>8 semaines de PFMP en Tale</a:t>
            </a:r>
          </a:p>
          <a:p>
            <a:r>
              <a:rPr lang="fr-FR" sz="1600" b="1" dirty="0">
                <a:latin typeface="Century Gothic" panose="020B0502020202020204" pitchFamily="34" charset="0"/>
              </a:rPr>
              <a:t>Initialisation du chef d’œuvre en 1</a:t>
            </a:r>
            <a:r>
              <a:rPr lang="fr-FR" sz="1600" b="1" baseline="30000" dirty="0">
                <a:latin typeface="Century Gothic" panose="020B0502020202020204" pitchFamily="34" charset="0"/>
              </a:rPr>
              <a:t>ère</a:t>
            </a:r>
            <a:endParaRPr lang="fr-FR" sz="1600" b="1" dirty="0">
              <a:latin typeface="Century Gothic" panose="020B0502020202020204" pitchFamily="34" charset="0"/>
            </a:endParaRPr>
          </a:p>
          <a:p>
            <a:r>
              <a:rPr lang="fr-FR" sz="1600" b="1" dirty="0">
                <a:latin typeface="Century Gothic" panose="020B0502020202020204" pitchFamily="34" charset="0"/>
              </a:rPr>
              <a:t>Réalisation du chef d’œuvre en Tale</a:t>
            </a:r>
          </a:p>
          <a:p>
            <a:r>
              <a:rPr lang="fr-FR" sz="1600" b="1" dirty="0">
                <a:latin typeface="Century Gothic" panose="020B0502020202020204" pitchFamily="34" charset="0"/>
              </a:rPr>
              <a:t>Epreuves du BAC sur les deux années</a:t>
            </a:r>
          </a:p>
        </p:txBody>
      </p:sp>
      <p:sp>
        <p:nvSpPr>
          <p:cNvPr id="71" name="ZoneTexte 70">
            <a:extLst>
              <a:ext uri="{FF2B5EF4-FFF2-40B4-BE49-F238E27FC236}">
                <a16:creationId xmlns:a16="http://schemas.microsoft.com/office/drawing/2014/main" xmlns="" id="{679ABB18-0A3B-49B9-B52F-71725DBB0051}"/>
              </a:ext>
            </a:extLst>
          </p:cNvPr>
          <p:cNvSpPr txBox="1"/>
          <p:nvPr/>
        </p:nvSpPr>
        <p:spPr>
          <a:xfrm>
            <a:off x="7924809" y="4276934"/>
            <a:ext cx="3924285" cy="584775"/>
          </a:xfrm>
          <a:prstGeom prst="rect">
            <a:avLst/>
          </a:prstGeom>
          <a:noFill/>
          <a:ln w="38100">
            <a:solidFill>
              <a:schemeClr val="accent1">
                <a:lumMod val="60000"/>
                <a:lumOff val="40000"/>
              </a:schemeClr>
            </a:solidFill>
          </a:ln>
        </p:spPr>
        <p:txBody>
          <a:bodyPr wrap="square" rtlCol="0">
            <a:spAutoFit/>
          </a:bodyPr>
          <a:lstStyle/>
          <a:p>
            <a:r>
              <a:rPr lang="fr-FR" sz="1600" b="1" dirty="0">
                <a:latin typeface="Century Gothic" panose="020B0502020202020204" pitchFamily="34" charset="0"/>
              </a:rPr>
              <a:t>ACQUISITION DES COMPÉTENCES DE LA SPÉCIALITÉ</a:t>
            </a:r>
          </a:p>
        </p:txBody>
      </p:sp>
      <p:cxnSp>
        <p:nvCxnSpPr>
          <p:cNvPr id="72" name="Connecteur droit 71">
            <a:extLst>
              <a:ext uri="{FF2B5EF4-FFF2-40B4-BE49-F238E27FC236}">
                <a16:creationId xmlns:a16="http://schemas.microsoft.com/office/drawing/2014/main" xmlns="" id="{E3F54D5F-E5E3-4B05-BD76-0E96C35609E9}"/>
              </a:ext>
            </a:extLst>
          </p:cNvPr>
          <p:cNvCxnSpPr>
            <a:cxnSpLocks/>
          </p:cNvCxnSpPr>
          <p:nvPr/>
        </p:nvCxnSpPr>
        <p:spPr>
          <a:xfrm>
            <a:off x="9338337" y="4861709"/>
            <a:ext cx="0" cy="362340"/>
          </a:xfrm>
          <a:prstGeom prst="line">
            <a:avLst/>
          </a:prstGeom>
          <a:ln w="50800">
            <a:solidFill>
              <a:schemeClr val="accent1">
                <a:lumMod val="60000"/>
                <a:lumOff val="40000"/>
              </a:schemeClr>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004542314"/>
      </p:ext>
    </p:ext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7790" y="671394"/>
            <a:ext cx="8596668" cy="885428"/>
          </a:xfrm>
        </p:spPr>
        <p:txBody>
          <a:bodyPr>
            <a:normAutofit/>
          </a:bodyPr>
          <a:lstStyle/>
          <a:p>
            <a:pPr algn="ctr"/>
            <a:r>
              <a:rPr lang="fr-FR" sz="4000" b="1" dirty="0">
                <a:latin typeface="Century Gothic" panose="020B0502020202020204" pitchFamily="34" charset="0"/>
              </a:rPr>
              <a:t>Rentrée 2019</a:t>
            </a:r>
          </a:p>
        </p:txBody>
      </p:sp>
      <p:sp>
        <p:nvSpPr>
          <p:cNvPr id="3" name="Espace réservé du contenu 2"/>
          <p:cNvSpPr>
            <a:spLocks noGrp="1"/>
          </p:cNvSpPr>
          <p:nvPr>
            <p:ph idx="1"/>
          </p:nvPr>
        </p:nvSpPr>
        <p:spPr>
          <a:xfrm>
            <a:off x="677334" y="1863119"/>
            <a:ext cx="9406824" cy="3880773"/>
          </a:xfrm>
        </p:spPr>
        <p:txBody>
          <a:bodyPr>
            <a:normAutofit/>
          </a:bodyPr>
          <a:lstStyle/>
          <a:p>
            <a:pPr algn="just">
              <a:buFont typeface="Wingdings" panose="05000000000000000000" pitchFamily="2" charset="2"/>
              <a:buChar char="v"/>
            </a:pPr>
            <a:r>
              <a:rPr lang="fr-FR" sz="2400" b="1" dirty="0">
                <a:latin typeface="Century Gothic" panose="020B0502020202020204" pitchFamily="34" charset="0"/>
              </a:rPr>
              <a:t>Mise en œuvre de 3 familles de métiers regroupant des compétences professionnelles communes </a:t>
            </a:r>
          </a:p>
        </p:txBody>
      </p:sp>
      <p:sp>
        <p:nvSpPr>
          <p:cNvPr id="4" name="Étoile à 7 branches 3"/>
          <p:cNvSpPr/>
          <p:nvPr/>
        </p:nvSpPr>
        <p:spPr>
          <a:xfrm>
            <a:off x="425004" y="2958059"/>
            <a:ext cx="3458204" cy="2860727"/>
          </a:xfrm>
          <a:prstGeom prst="star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b="1" dirty="0">
                <a:latin typeface="Century Gothic" panose="020B0502020202020204" pitchFamily="34" charset="0"/>
              </a:rPr>
              <a:t>Construction Durable  Bâtiment  Travaux Publics</a:t>
            </a:r>
          </a:p>
        </p:txBody>
      </p:sp>
      <p:sp>
        <p:nvSpPr>
          <p:cNvPr id="5" name="Étoile à 7 branches 4"/>
          <p:cNvSpPr/>
          <p:nvPr/>
        </p:nvSpPr>
        <p:spPr>
          <a:xfrm>
            <a:off x="7960525" y="2854946"/>
            <a:ext cx="3554141" cy="3167025"/>
          </a:xfrm>
          <a:prstGeom prst="star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b="1" dirty="0">
                <a:latin typeface="Century Gothic" panose="020B0502020202020204" pitchFamily="34" charset="0"/>
              </a:rPr>
              <a:t>Relation Client Accueil </a:t>
            </a:r>
          </a:p>
          <a:p>
            <a:pPr algn="ctr"/>
            <a:r>
              <a:rPr lang="fr-FR" sz="2000" b="1" dirty="0">
                <a:latin typeface="Century Gothic" panose="020B0502020202020204" pitchFamily="34" charset="0"/>
              </a:rPr>
              <a:t>Vente  Commerce</a:t>
            </a:r>
          </a:p>
        </p:txBody>
      </p:sp>
      <p:sp>
        <p:nvSpPr>
          <p:cNvPr id="6" name="Étoile à 7 branches 5"/>
          <p:cNvSpPr/>
          <p:nvPr/>
        </p:nvSpPr>
        <p:spPr>
          <a:xfrm>
            <a:off x="4144795" y="2804909"/>
            <a:ext cx="3554142" cy="3167025"/>
          </a:xfrm>
          <a:prstGeom prst="star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b="1" dirty="0">
                <a:latin typeface="Century Gothic" panose="020B0502020202020204" pitchFamily="34" charset="0"/>
              </a:rPr>
              <a:t>Gestion Administration Transport  Logistique</a:t>
            </a:r>
          </a:p>
        </p:txBody>
      </p:sp>
    </p:spTree>
    <p:extLst>
      <p:ext uri="{BB962C8B-B14F-4D97-AF65-F5344CB8AC3E}">
        <p14:creationId xmlns:p14="http://schemas.microsoft.com/office/powerpoint/2010/main" val="3809958309"/>
      </p:ext>
    </p:ext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10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p:tgtEl>
                                          <p:spTgt spid="4"/>
                                        </p:tgtEl>
                                        <p:attrNameLst>
                                          <p:attrName>ppt_y</p:attrName>
                                        </p:attrNameLst>
                                      </p:cBhvr>
                                      <p:tavLst>
                                        <p:tav tm="0">
                                          <p:val>
                                            <p:strVal val="#ppt_y+#ppt_h*1.125000"/>
                                          </p:val>
                                        </p:tav>
                                        <p:tav tm="100000">
                                          <p:val>
                                            <p:strVal val="#ppt_y"/>
                                          </p:val>
                                        </p:tav>
                                      </p:tavLst>
                                    </p:anim>
                                    <p:animEffect transition="in" filter="wipe(up)">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p:tgtEl>
                                          <p:spTgt spid="6"/>
                                        </p:tgtEl>
                                        <p:attrNameLst>
                                          <p:attrName>ppt_y</p:attrName>
                                        </p:attrNameLst>
                                      </p:cBhvr>
                                      <p:tavLst>
                                        <p:tav tm="0">
                                          <p:val>
                                            <p:strVal val="#ppt_y+#ppt_h*1.125000"/>
                                          </p:val>
                                        </p:tav>
                                        <p:tav tm="100000">
                                          <p:val>
                                            <p:strVal val="#ppt_y"/>
                                          </p:val>
                                        </p:tav>
                                      </p:tavLst>
                                    </p:anim>
                                    <p:animEffect transition="in" filter="wipe(up)">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p:tgtEl>
                                          <p:spTgt spid="5"/>
                                        </p:tgtEl>
                                        <p:attrNameLst>
                                          <p:attrName>ppt_y</p:attrName>
                                        </p:attrNameLst>
                                      </p:cBhvr>
                                      <p:tavLst>
                                        <p:tav tm="0">
                                          <p:val>
                                            <p:strVal val="#ppt_y+#ppt_h*1.125000"/>
                                          </p:val>
                                        </p:tav>
                                        <p:tav tm="100000">
                                          <p:val>
                                            <p:strVal val="#ppt_y"/>
                                          </p:val>
                                        </p:tav>
                                      </p:tavLst>
                                    </p:anim>
                                    <p:animEffect transition="in" filter="wipe(up)">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DEROULEMENT DE LA PRESENTATION</a:t>
            </a:r>
          </a:p>
        </p:txBody>
      </p:sp>
      <p:sp>
        <p:nvSpPr>
          <p:cNvPr id="3" name="Espace réservé du contenu 2"/>
          <p:cNvSpPr>
            <a:spLocks noGrp="1"/>
          </p:cNvSpPr>
          <p:nvPr>
            <p:ph idx="1"/>
          </p:nvPr>
        </p:nvSpPr>
        <p:spPr>
          <a:xfrm>
            <a:off x="598311" y="1557867"/>
            <a:ext cx="11198578" cy="4854222"/>
          </a:xfrm>
        </p:spPr>
        <p:txBody>
          <a:bodyPr>
            <a:noAutofit/>
          </a:bodyPr>
          <a:lstStyle/>
          <a:p>
            <a:r>
              <a:rPr lang="fr-FR" sz="2400" dirty="0"/>
              <a:t>1 Présentation de la réforme des lycées et de la seconde par Mme NOURA </a:t>
            </a:r>
          </a:p>
          <a:p>
            <a:r>
              <a:rPr lang="fr-FR" sz="2400" dirty="0"/>
              <a:t>2 Présentation de l’A.P par M. FIUMARA</a:t>
            </a:r>
          </a:p>
          <a:p>
            <a:r>
              <a:rPr lang="fr-FR" sz="2400" dirty="0"/>
              <a:t>3 Présentation des spécialités du cycle terminal à l’ASSOMPTION par Mme Noura</a:t>
            </a:r>
          </a:p>
          <a:p>
            <a:r>
              <a:rPr lang="fr-FR" sz="2400" dirty="0"/>
              <a:t>4 Présentation de la voie professionnelle par M. DEMAISON</a:t>
            </a:r>
          </a:p>
          <a:p>
            <a:r>
              <a:rPr lang="fr-FR" sz="2400" dirty="0"/>
              <a:t>5 Présentation des procédures d’orientation par M. KRAPEZ</a:t>
            </a:r>
          </a:p>
          <a:p>
            <a:r>
              <a:rPr lang="fr-FR" sz="2400" dirty="0"/>
              <a:t>6 Présentation de l’utilisation des ordinateurs en seconde par M. BREIT</a:t>
            </a:r>
          </a:p>
          <a:p>
            <a:r>
              <a:rPr lang="fr-FR" sz="2400" dirty="0"/>
              <a:t>7 Présentation d’une sortie commune 3</a:t>
            </a:r>
            <a:r>
              <a:rPr lang="fr-FR" sz="2400" baseline="30000" dirty="0"/>
              <a:t>ème</a:t>
            </a:r>
            <a:r>
              <a:rPr lang="fr-FR" sz="2400" dirty="0"/>
              <a:t>/secondes 2018/2019</a:t>
            </a:r>
          </a:p>
          <a:p>
            <a:r>
              <a:rPr lang="fr-FR" sz="2400" dirty="0"/>
              <a:t>8 Présentation des Voyages organisés au Lycée </a:t>
            </a:r>
          </a:p>
          <a:p>
            <a:endParaRPr lang="fr-FR" sz="2400" dirty="0"/>
          </a:p>
        </p:txBody>
      </p:sp>
    </p:spTree>
    <p:extLst>
      <p:ext uri="{BB962C8B-B14F-4D97-AF65-F5344CB8AC3E}">
        <p14:creationId xmlns:p14="http://schemas.microsoft.com/office/powerpoint/2010/main" val="2934032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599"/>
            <a:ext cx="8596668" cy="3386667"/>
          </a:xfrm>
        </p:spPr>
        <p:txBody>
          <a:bodyPr>
            <a:normAutofit fontScale="90000"/>
          </a:bodyPr>
          <a:lstStyle/>
          <a:p>
            <a:pPr algn="ctr"/>
            <a:r>
              <a:rPr lang="fr-FR" dirty="0"/>
              <a:t/>
            </a:r>
            <a:br>
              <a:rPr lang="fr-FR" dirty="0"/>
            </a:br>
            <a:r>
              <a:rPr lang="fr-FR" dirty="0"/>
              <a:t/>
            </a:r>
            <a:br>
              <a:rPr lang="fr-FR" dirty="0"/>
            </a:br>
            <a:r>
              <a:rPr lang="fr-FR" dirty="0"/>
              <a:t/>
            </a:r>
            <a:br>
              <a:rPr lang="fr-FR" dirty="0"/>
            </a:br>
            <a:r>
              <a:rPr lang="fr-FR" dirty="0"/>
              <a:t>PRESENTATION DE LA PROCEDURE D’ORIENTATION EN FIN DE 3ème</a:t>
            </a:r>
            <a:br>
              <a:rPr lang="fr-FR" dirty="0"/>
            </a:br>
            <a:r>
              <a:rPr lang="fr-FR" dirty="0"/>
              <a:t/>
            </a:r>
            <a:br>
              <a:rPr lang="fr-FR" dirty="0"/>
            </a:br>
            <a:r>
              <a:rPr lang="fr-FR" dirty="0"/>
              <a:t>PAR M. KRAPEZ</a:t>
            </a:r>
          </a:p>
        </p:txBody>
      </p:sp>
    </p:spTree>
    <p:extLst>
      <p:ext uri="{BB962C8B-B14F-4D97-AF65-F5344CB8AC3E}">
        <p14:creationId xmlns:p14="http://schemas.microsoft.com/office/powerpoint/2010/main" val="872560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7334" y="623945"/>
            <a:ext cx="8596668" cy="5417418"/>
          </a:xfrm>
        </p:spPr>
        <p:txBody>
          <a:bodyPr/>
          <a:lstStyle/>
          <a:p>
            <a:r>
              <a:rPr lang="fr-FR" dirty="0"/>
              <a:t>Une orientation qui se concrétise :</a:t>
            </a:r>
          </a:p>
          <a:p>
            <a:pPr lvl="1"/>
            <a:r>
              <a:rPr lang="fr-FR" dirty="0"/>
              <a:t>Un choix entre une 2</a:t>
            </a:r>
            <a:r>
              <a:rPr lang="fr-FR" baseline="30000" dirty="0"/>
              <a:t>nde</a:t>
            </a:r>
            <a:r>
              <a:rPr lang="fr-FR" dirty="0"/>
              <a:t> générale, technologique et professionnelle</a:t>
            </a:r>
          </a:p>
          <a:p>
            <a:pPr lvl="1"/>
            <a:r>
              <a:rPr lang="fr-FR" dirty="0"/>
              <a:t>Le choix d’options pour la voie générale et technologique</a:t>
            </a:r>
          </a:p>
          <a:p>
            <a:pPr lvl="1"/>
            <a:r>
              <a:rPr lang="fr-FR" dirty="0"/>
              <a:t>Prendre déjà en compte les spécialités de la classe de 1</a:t>
            </a:r>
            <a:r>
              <a:rPr lang="fr-FR" baseline="30000" dirty="0"/>
              <a:t>ère</a:t>
            </a:r>
            <a:r>
              <a:rPr lang="fr-FR" dirty="0"/>
              <a:t> générale</a:t>
            </a:r>
          </a:p>
          <a:p>
            <a:pPr lvl="1"/>
            <a:r>
              <a:rPr lang="fr-FR" dirty="0"/>
              <a:t>Le choix de la famille de métiers ou la spécialité pour la voie professionnelle</a:t>
            </a:r>
          </a:p>
          <a:p>
            <a:pPr lvl="1"/>
            <a:r>
              <a:rPr lang="fr-FR" dirty="0"/>
              <a:t>Le choix d’un établissement proposant ces options, spécialités, …</a:t>
            </a:r>
          </a:p>
          <a:p>
            <a:pPr lvl="1"/>
            <a:endParaRPr lang="fr-FR" dirty="0"/>
          </a:p>
          <a:p>
            <a:endParaRPr lang="fr-FR" dirty="0"/>
          </a:p>
          <a:p>
            <a:pPr marL="342900" lvl="1" indent="-342900"/>
            <a:r>
              <a:rPr lang="fr-FR" sz="1800" dirty="0"/>
              <a:t>Envisager plusieurs possibilités : des établissements différents ou des options/spécialités différentes, surtout pour des vœux plus spécifiques (professionnels, technologiques, lycées hors carte scolaire = prévoir la nécessité d’une dérogation pour le public)</a:t>
            </a:r>
          </a:p>
          <a:p>
            <a:endParaRPr lang="fr-FR" dirty="0"/>
          </a:p>
          <a:p>
            <a:r>
              <a:rPr lang="fr-FR" dirty="0"/>
              <a:t>Une procédure en 5 temps = importance du </a:t>
            </a:r>
            <a:r>
              <a:rPr lang="fr-FR" b="1" u="sng" dirty="0"/>
              <a:t>respect des dates </a:t>
            </a:r>
            <a:r>
              <a:rPr lang="fr-FR" dirty="0"/>
              <a:t>pour la restitution des dossiers.</a:t>
            </a:r>
          </a:p>
          <a:p>
            <a:endParaRPr lang="fr-FR" dirty="0"/>
          </a:p>
        </p:txBody>
      </p:sp>
    </p:spTree>
    <p:extLst>
      <p:ext uri="{BB962C8B-B14F-4D97-AF65-F5344CB8AC3E}">
        <p14:creationId xmlns:p14="http://schemas.microsoft.com/office/powerpoint/2010/main" val="1845184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4421791" cy="5554532"/>
          </a:xfrm>
        </p:spPr>
        <p:txBody>
          <a:bodyPr>
            <a:normAutofit/>
          </a:bodyPr>
          <a:lstStyle/>
          <a:p>
            <a:endParaRPr lang="fr-FR" sz="1800" dirty="0">
              <a:solidFill>
                <a:schemeClr val="tx1">
                  <a:lumMod val="75000"/>
                  <a:lumOff val="25000"/>
                </a:schemeClr>
              </a:solidFill>
              <a:latin typeface="+mn-lt"/>
              <a:ea typeface="+mn-ea"/>
              <a:cs typeface="+mn-cs"/>
            </a:endParaRPr>
          </a:p>
        </p:txBody>
      </p:sp>
      <p:sp>
        <p:nvSpPr>
          <p:cNvPr id="3" name="Espace réservé du contenu 2"/>
          <p:cNvSpPr>
            <a:spLocks noGrp="1"/>
          </p:cNvSpPr>
          <p:nvPr>
            <p:ph idx="1"/>
          </p:nvPr>
        </p:nvSpPr>
        <p:spPr>
          <a:xfrm>
            <a:off x="5583221" y="1312434"/>
            <a:ext cx="3927450" cy="4303058"/>
          </a:xfrm>
        </p:spPr>
        <p:txBody>
          <a:bodyPr>
            <a:normAutofit fontScale="92500"/>
          </a:bodyPr>
          <a:lstStyle/>
          <a:p>
            <a:pPr>
              <a:buClr>
                <a:srgbClr val="FF0000"/>
              </a:buClr>
            </a:pPr>
            <a:r>
              <a:rPr lang="fr-FR" dirty="0"/>
              <a:t>1</a:t>
            </a:r>
            <a:r>
              <a:rPr lang="fr-FR" baseline="30000" dirty="0"/>
              <a:t>ère</a:t>
            </a:r>
            <a:r>
              <a:rPr lang="fr-FR" dirty="0"/>
              <a:t> étape = L’intention d’orientation</a:t>
            </a:r>
          </a:p>
          <a:p>
            <a:pPr>
              <a:buNone/>
            </a:pPr>
            <a:endParaRPr lang="fr-FR" dirty="0"/>
          </a:p>
          <a:p>
            <a:pPr lvl="1">
              <a:buClr>
                <a:srgbClr val="FF0000"/>
              </a:buClr>
              <a:buFont typeface="Wingdings" pitchFamily="2" charset="2"/>
              <a:buChar char="Ø"/>
            </a:pPr>
            <a:r>
              <a:rPr lang="fr-FR" dirty="0"/>
              <a:t>Vérifier les coordonnées de l’élève</a:t>
            </a:r>
          </a:p>
          <a:p>
            <a:pPr lvl="1">
              <a:buClr>
                <a:srgbClr val="FF0000"/>
              </a:buClr>
              <a:buFont typeface="Wingdings" pitchFamily="2" charset="2"/>
              <a:buChar char="Ø"/>
            </a:pPr>
            <a:r>
              <a:rPr lang="fr-FR" dirty="0"/>
              <a:t>Remplir la demande d’orientation en indiquant un ordre de choix entre les 3 voies possibles</a:t>
            </a:r>
          </a:p>
          <a:p>
            <a:pPr lvl="1">
              <a:buClr>
                <a:srgbClr val="FF0000"/>
              </a:buClr>
              <a:buFont typeface="Wingdings" pitchFamily="2" charset="2"/>
              <a:buChar char="Ø"/>
            </a:pPr>
            <a:r>
              <a:rPr lang="fr-FR" dirty="0"/>
              <a:t>Être le plus précis possible</a:t>
            </a:r>
          </a:p>
          <a:p>
            <a:pPr lvl="1">
              <a:buClr>
                <a:srgbClr val="FF0000"/>
              </a:buClr>
              <a:buFont typeface="Wingdings" pitchFamily="2" charset="2"/>
              <a:buChar char="Ø"/>
            </a:pPr>
            <a:r>
              <a:rPr lang="fr-FR" dirty="0"/>
              <a:t>Une autre feuille sera donnée pour indiquer des choix d’établissement</a:t>
            </a:r>
          </a:p>
          <a:p>
            <a:pPr lvl="1">
              <a:buClr>
                <a:srgbClr val="FF0000"/>
              </a:buClr>
              <a:buFont typeface="Wingdings" pitchFamily="2" charset="2"/>
              <a:buChar char="Ø"/>
            </a:pPr>
            <a:r>
              <a:rPr lang="fr-FR" dirty="0"/>
              <a:t>Le redoublement doit être demandé par la famille (hors de cette procédure)</a:t>
            </a:r>
          </a:p>
          <a:p>
            <a:pPr lvl="1">
              <a:buClr>
                <a:srgbClr val="FF0000"/>
              </a:buClr>
              <a:buFont typeface="Wingdings" pitchFamily="2" charset="2"/>
              <a:buChar char="Ø"/>
            </a:pPr>
            <a:r>
              <a:rPr lang="fr-FR" dirty="0"/>
              <a:t>Restitution au plus tard le 8 mars</a:t>
            </a:r>
          </a:p>
        </p:txBody>
      </p:sp>
      <p:pic>
        <p:nvPicPr>
          <p:cNvPr id="7" name="Image 6" descr="étape 1.jpg"/>
          <p:cNvPicPr>
            <a:picLocks noChangeAspect="1"/>
          </p:cNvPicPr>
          <p:nvPr/>
        </p:nvPicPr>
        <p:blipFill>
          <a:blip r:embed="rId2" cstate="print"/>
          <a:stretch>
            <a:fillRect/>
          </a:stretch>
        </p:blipFill>
        <p:spPr>
          <a:xfrm>
            <a:off x="711829" y="378932"/>
            <a:ext cx="4419942" cy="6247778"/>
          </a:xfrm>
          <a:prstGeom prst="rect">
            <a:avLst/>
          </a:prstGeom>
        </p:spPr>
      </p:pic>
    </p:spTree>
    <p:extLst>
      <p:ext uri="{BB962C8B-B14F-4D97-AF65-F5344CB8AC3E}">
        <p14:creationId xmlns:p14="http://schemas.microsoft.com/office/powerpoint/2010/main" val="138774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4421791" cy="5554532"/>
          </a:xfrm>
        </p:spPr>
        <p:txBody>
          <a:bodyPr>
            <a:normAutofit/>
          </a:bodyPr>
          <a:lstStyle/>
          <a:p>
            <a:endParaRPr lang="fr-FR" sz="1800" dirty="0">
              <a:solidFill>
                <a:schemeClr val="tx1">
                  <a:lumMod val="75000"/>
                  <a:lumOff val="25000"/>
                </a:schemeClr>
              </a:solidFill>
              <a:latin typeface="+mn-lt"/>
              <a:ea typeface="+mn-ea"/>
              <a:cs typeface="+mn-cs"/>
            </a:endParaRPr>
          </a:p>
        </p:txBody>
      </p:sp>
      <p:sp>
        <p:nvSpPr>
          <p:cNvPr id="3" name="Espace réservé du contenu 2"/>
          <p:cNvSpPr>
            <a:spLocks noGrp="1"/>
          </p:cNvSpPr>
          <p:nvPr>
            <p:ph idx="1"/>
          </p:nvPr>
        </p:nvSpPr>
        <p:spPr>
          <a:xfrm>
            <a:off x="5583221" y="1312434"/>
            <a:ext cx="3927450" cy="4303058"/>
          </a:xfrm>
        </p:spPr>
        <p:txBody>
          <a:bodyPr>
            <a:normAutofit fontScale="85000" lnSpcReduction="20000"/>
          </a:bodyPr>
          <a:lstStyle/>
          <a:p>
            <a:pPr>
              <a:buClr>
                <a:srgbClr val="FF0000"/>
              </a:buClr>
            </a:pPr>
            <a:r>
              <a:rPr lang="fr-FR" sz="2100" dirty="0"/>
              <a:t>2ème étape = Avis provisoire du conseil de classe (18-19 mars)</a:t>
            </a:r>
          </a:p>
          <a:p>
            <a:pPr>
              <a:buNone/>
            </a:pPr>
            <a:endParaRPr lang="fr-FR" dirty="0"/>
          </a:p>
          <a:p>
            <a:pPr lvl="1">
              <a:buClr>
                <a:srgbClr val="FF0000"/>
              </a:buClr>
              <a:buFont typeface="Wingdings" pitchFamily="2" charset="2"/>
              <a:buChar char="Ø"/>
            </a:pPr>
            <a:r>
              <a:rPr lang="fr-FR" dirty="0"/>
              <a:t>Le conseil de classe donne un avis provisoire motivé  dans les deux derniers cas :</a:t>
            </a:r>
          </a:p>
          <a:p>
            <a:pPr lvl="2">
              <a:buClr>
                <a:srgbClr val="FF0000"/>
              </a:buClr>
              <a:buFont typeface="Wingdings" pitchFamily="2" charset="2"/>
              <a:buChar char="§"/>
            </a:pPr>
            <a:r>
              <a:rPr lang="fr-FR" dirty="0"/>
              <a:t>Favorable</a:t>
            </a:r>
          </a:p>
          <a:p>
            <a:pPr lvl="2">
              <a:buClr>
                <a:srgbClr val="FF0000"/>
              </a:buClr>
              <a:buFont typeface="Wingdings" pitchFamily="2" charset="2"/>
              <a:buChar char="§"/>
            </a:pPr>
            <a:r>
              <a:rPr lang="fr-FR" dirty="0"/>
              <a:t>Défavorable</a:t>
            </a:r>
          </a:p>
          <a:p>
            <a:pPr lvl="2">
              <a:buClr>
                <a:srgbClr val="FF0000"/>
              </a:buClr>
              <a:buFont typeface="Wingdings" pitchFamily="2" charset="2"/>
              <a:buChar char="§"/>
            </a:pPr>
            <a:r>
              <a:rPr lang="fr-FR" dirty="0"/>
              <a:t>Réservé</a:t>
            </a:r>
          </a:p>
          <a:p>
            <a:pPr lvl="1">
              <a:buClr>
                <a:srgbClr val="FF0000"/>
              </a:buClr>
              <a:buFont typeface="Wingdings" pitchFamily="2" charset="2"/>
              <a:buChar char="Ø"/>
            </a:pPr>
            <a:r>
              <a:rPr lang="fr-FR" dirty="0"/>
              <a:t>Cet avis ne concerne que le 1</a:t>
            </a:r>
            <a:r>
              <a:rPr lang="fr-FR" baseline="30000" dirty="0"/>
              <a:t>er</a:t>
            </a:r>
            <a:r>
              <a:rPr lang="fr-FR" dirty="0"/>
              <a:t> vœu</a:t>
            </a:r>
          </a:p>
          <a:p>
            <a:pPr lvl="1">
              <a:buClr>
                <a:srgbClr val="FF0000"/>
              </a:buClr>
              <a:buFont typeface="Wingdings" pitchFamily="2" charset="2"/>
              <a:buChar char="Ø"/>
            </a:pPr>
            <a:r>
              <a:rPr lang="fr-FR" dirty="0"/>
              <a:t>En cas d’avis défavorable = rencontre obligatoire avec le chef d’établissement et le professeur principal</a:t>
            </a:r>
          </a:p>
          <a:p>
            <a:pPr lvl="1">
              <a:buClr>
                <a:srgbClr val="FF0000"/>
              </a:buClr>
              <a:buFont typeface="Wingdings" pitchFamily="2" charset="2"/>
              <a:buChar char="Ø"/>
            </a:pPr>
            <a:r>
              <a:rPr lang="fr-FR" dirty="0"/>
              <a:t>Signature des responsables légaux </a:t>
            </a:r>
          </a:p>
          <a:p>
            <a:pPr lvl="1">
              <a:buClr>
                <a:srgbClr val="FF0000"/>
              </a:buClr>
              <a:buFont typeface="Wingdings" pitchFamily="2" charset="2"/>
              <a:buChar char="Ø"/>
            </a:pPr>
            <a:r>
              <a:rPr lang="fr-FR" dirty="0"/>
              <a:t>La date de restitution : fin mars</a:t>
            </a:r>
          </a:p>
        </p:txBody>
      </p:sp>
      <p:pic>
        <p:nvPicPr>
          <p:cNvPr id="5" name="Picture 2" descr="C:\Users\HP\Desktop\Titulaire\fiche orientation\étape 2.jpg"/>
          <p:cNvPicPr>
            <a:picLocks noChangeAspect="1" noChangeArrowheads="1"/>
          </p:cNvPicPr>
          <p:nvPr/>
        </p:nvPicPr>
        <p:blipFill>
          <a:blip r:embed="rId2" cstate="print"/>
          <a:srcRect/>
          <a:stretch>
            <a:fillRect/>
          </a:stretch>
        </p:blipFill>
        <p:spPr bwMode="auto">
          <a:xfrm>
            <a:off x="688488" y="1337351"/>
            <a:ext cx="4378363" cy="3682121"/>
          </a:xfrm>
          <a:prstGeom prst="rect">
            <a:avLst/>
          </a:prstGeom>
          <a:noFill/>
        </p:spPr>
      </p:pic>
    </p:spTree>
    <p:extLst>
      <p:ext uri="{BB962C8B-B14F-4D97-AF65-F5344CB8AC3E}">
        <p14:creationId xmlns:p14="http://schemas.microsoft.com/office/powerpoint/2010/main" val="138774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4421791" cy="5554532"/>
          </a:xfrm>
        </p:spPr>
        <p:txBody>
          <a:bodyPr>
            <a:normAutofit/>
          </a:bodyPr>
          <a:lstStyle/>
          <a:p>
            <a:endParaRPr lang="fr-FR" sz="1800" dirty="0">
              <a:solidFill>
                <a:schemeClr val="tx1">
                  <a:lumMod val="75000"/>
                  <a:lumOff val="25000"/>
                </a:schemeClr>
              </a:solidFill>
              <a:latin typeface="+mn-lt"/>
              <a:ea typeface="+mn-ea"/>
              <a:cs typeface="+mn-cs"/>
            </a:endParaRPr>
          </a:p>
        </p:txBody>
      </p:sp>
      <p:sp>
        <p:nvSpPr>
          <p:cNvPr id="3" name="Espace réservé du contenu 2"/>
          <p:cNvSpPr>
            <a:spLocks noGrp="1"/>
          </p:cNvSpPr>
          <p:nvPr>
            <p:ph idx="1"/>
          </p:nvPr>
        </p:nvSpPr>
        <p:spPr>
          <a:xfrm>
            <a:off x="5583221" y="1312434"/>
            <a:ext cx="3927450" cy="4303058"/>
          </a:xfrm>
        </p:spPr>
        <p:txBody>
          <a:bodyPr>
            <a:normAutofit/>
          </a:bodyPr>
          <a:lstStyle/>
          <a:p>
            <a:pPr>
              <a:buClr>
                <a:srgbClr val="FF0000"/>
              </a:buClr>
            </a:pPr>
            <a:r>
              <a:rPr lang="fr-FR" dirty="0"/>
              <a:t>3</a:t>
            </a:r>
            <a:r>
              <a:rPr lang="fr-FR" baseline="30000" dirty="0"/>
              <a:t>ème</a:t>
            </a:r>
            <a:r>
              <a:rPr lang="fr-FR" dirty="0"/>
              <a:t> étape = Le Choix définitif</a:t>
            </a:r>
          </a:p>
          <a:p>
            <a:pPr>
              <a:buNone/>
            </a:pPr>
            <a:endParaRPr lang="fr-FR" dirty="0"/>
          </a:p>
          <a:p>
            <a:pPr lvl="1">
              <a:buClr>
                <a:srgbClr val="FF0000"/>
              </a:buClr>
              <a:buFont typeface="Wingdings" pitchFamily="2" charset="2"/>
              <a:buChar char="Ø"/>
            </a:pPr>
            <a:r>
              <a:rPr lang="fr-FR" dirty="0"/>
              <a:t>Remplir la demande d’orientation en indiquant un ordre de choix entre les 3 voies possibles</a:t>
            </a:r>
          </a:p>
          <a:p>
            <a:pPr lvl="1">
              <a:buClr>
                <a:srgbClr val="FF0000"/>
              </a:buClr>
              <a:buFont typeface="Wingdings" pitchFamily="2" charset="2"/>
              <a:buChar char="Ø"/>
            </a:pPr>
            <a:r>
              <a:rPr lang="fr-FR" dirty="0"/>
              <a:t>Être le plus précis possible (compatibilité options / établissements)</a:t>
            </a:r>
          </a:p>
          <a:p>
            <a:pPr lvl="1">
              <a:buClr>
                <a:srgbClr val="FF0000"/>
              </a:buClr>
              <a:buFont typeface="Wingdings" pitchFamily="2" charset="2"/>
              <a:buChar char="Ø"/>
            </a:pPr>
            <a:r>
              <a:rPr lang="fr-FR" dirty="0"/>
              <a:t>Restitution au plus tard le 24 mai</a:t>
            </a:r>
          </a:p>
        </p:txBody>
      </p:sp>
      <p:pic>
        <p:nvPicPr>
          <p:cNvPr id="2050" name="Picture 2" descr="C:\Users\HP\Desktop\Titulaire\fiche orientation\étape 3.jpg"/>
          <p:cNvPicPr>
            <a:picLocks noChangeAspect="1" noChangeArrowheads="1"/>
          </p:cNvPicPr>
          <p:nvPr/>
        </p:nvPicPr>
        <p:blipFill>
          <a:blip r:embed="rId2" cstate="print"/>
          <a:srcRect/>
          <a:stretch>
            <a:fillRect/>
          </a:stretch>
        </p:blipFill>
        <p:spPr bwMode="auto">
          <a:xfrm>
            <a:off x="645460" y="1512159"/>
            <a:ext cx="4427767" cy="2382109"/>
          </a:xfrm>
          <a:prstGeom prst="rect">
            <a:avLst/>
          </a:prstGeom>
          <a:noFill/>
        </p:spPr>
      </p:pic>
    </p:spTree>
    <p:extLst>
      <p:ext uri="{BB962C8B-B14F-4D97-AF65-F5344CB8AC3E}">
        <p14:creationId xmlns:p14="http://schemas.microsoft.com/office/powerpoint/2010/main" val="138774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4421791" cy="5554532"/>
          </a:xfrm>
        </p:spPr>
        <p:txBody>
          <a:bodyPr>
            <a:normAutofit/>
          </a:bodyPr>
          <a:lstStyle/>
          <a:p>
            <a:endParaRPr lang="fr-FR" sz="1800" dirty="0">
              <a:solidFill>
                <a:schemeClr val="tx1">
                  <a:lumMod val="75000"/>
                  <a:lumOff val="25000"/>
                </a:schemeClr>
              </a:solidFill>
              <a:latin typeface="+mn-lt"/>
              <a:ea typeface="+mn-ea"/>
              <a:cs typeface="+mn-cs"/>
            </a:endParaRPr>
          </a:p>
        </p:txBody>
      </p:sp>
      <p:sp>
        <p:nvSpPr>
          <p:cNvPr id="3" name="Espace réservé du contenu 2"/>
          <p:cNvSpPr>
            <a:spLocks noGrp="1"/>
          </p:cNvSpPr>
          <p:nvPr>
            <p:ph idx="1"/>
          </p:nvPr>
        </p:nvSpPr>
        <p:spPr>
          <a:xfrm>
            <a:off x="5583221" y="1312434"/>
            <a:ext cx="3927450" cy="4303058"/>
          </a:xfrm>
        </p:spPr>
        <p:txBody>
          <a:bodyPr>
            <a:normAutofit/>
          </a:bodyPr>
          <a:lstStyle/>
          <a:p>
            <a:pPr>
              <a:buClr>
                <a:srgbClr val="FF0000"/>
              </a:buClr>
            </a:pPr>
            <a:r>
              <a:rPr lang="fr-FR" dirty="0"/>
              <a:t>4</a:t>
            </a:r>
            <a:r>
              <a:rPr lang="fr-FR" baseline="30000" dirty="0"/>
              <a:t>ème</a:t>
            </a:r>
            <a:r>
              <a:rPr lang="fr-FR" dirty="0"/>
              <a:t> étape = La proposition du Conseil de classe (</a:t>
            </a:r>
            <a:r>
              <a:rPr lang="fr-FR"/>
              <a:t>6-7 juin)</a:t>
            </a:r>
            <a:endParaRPr lang="fr-FR" dirty="0"/>
          </a:p>
          <a:p>
            <a:pPr>
              <a:buNone/>
            </a:pPr>
            <a:endParaRPr lang="fr-FR" dirty="0"/>
          </a:p>
          <a:p>
            <a:pPr lvl="1">
              <a:buClr>
                <a:srgbClr val="FF0000"/>
              </a:buClr>
              <a:buFont typeface="Wingdings" pitchFamily="2" charset="2"/>
              <a:buChar char="Ø"/>
            </a:pPr>
            <a:r>
              <a:rPr lang="fr-FR" dirty="0"/>
              <a:t>Réponse du conseil de classe sur le 1</a:t>
            </a:r>
            <a:r>
              <a:rPr lang="fr-FR" baseline="30000" dirty="0"/>
              <a:t>er</a:t>
            </a:r>
            <a:r>
              <a:rPr lang="fr-FR" dirty="0"/>
              <a:t> vœu d’orientation</a:t>
            </a:r>
          </a:p>
          <a:p>
            <a:pPr lvl="1">
              <a:buClr>
                <a:srgbClr val="FF0000"/>
              </a:buClr>
              <a:buFont typeface="Wingdings" pitchFamily="2" charset="2"/>
              <a:buChar char="Ø"/>
            </a:pPr>
            <a:r>
              <a:rPr lang="fr-FR" dirty="0"/>
              <a:t>Possibilité d’une autre proposition</a:t>
            </a:r>
          </a:p>
        </p:txBody>
      </p:sp>
      <p:pic>
        <p:nvPicPr>
          <p:cNvPr id="3075" name="Picture 3" descr="C:\Users\HP\Desktop\Titulaire\fiche orientation\étape 4.jpg"/>
          <p:cNvPicPr>
            <a:picLocks noChangeAspect="1" noChangeArrowheads="1"/>
          </p:cNvPicPr>
          <p:nvPr/>
        </p:nvPicPr>
        <p:blipFill>
          <a:blip r:embed="rId2" cstate="print"/>
          <a:srcRect/>
          <a:stretch>
            <a:fillRect/>
          </a:stretch>
        </p:blipFill>
        <p:spPr bwMode="auto">
          <a:xfrm>
            <a:off x="647140" y="1280160"/>
            <a:ext cx="4462742" cy="3323637"/>
          </a:xfrm>
          <a:prstGeom prst="rect">
            <a:avLst/>
          </a:prstGeom>
          <a:noFill/>
        </p:spPr>
      </p:pic>
    </p:spTree>
    <p:extLst>
      <p:ext uri="{BB962C8B-B14F-4D97-AF65-F5344CB8AC3E}">
        <p14:creationId xmlns:p14="http://schemas.microsoft.com/office/powerpoint/2010/main" val="138774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4421791" cy="5554532"/>
          </a:xfrm>
        </p:spPr>
        <p:txBody>
          <a:bodyPr>
            <a:normAutofit/>
          </a:bodyPr>
          <a:lstStyle/>
          <a:p>
            <a:endParaRPr lang="fr-FR" sz="1800" dirty="0">
              <a:solidFill>
                <a:schemeClr val="tx1">
                  <a:lumMod val="75000"/>
                  <a:lumOff val="25000"/>
                </a:schemeClr>
              </a:solidFill>
              <a:latin typeface="+mn-lt"/>
              <a:ea typeface="+mn-ea"/>
              <a:cs typeface="+mn-cs"/>
            </a:endParaRPr>
          </a:p>
        </p:txBody>
      </p:sp>
      <p:sp>
        <p:nvSpPr>
          <p:cNvPr id="3" name="Espace réservé du contenu 2"/>
          <p:cNvSpPr>
            <a:spLocks noGrp="1"/>
          </p:cNvSpPr>
          <p:nvPr>
            <p:ph idx="1"/>
          </p:nvPr>
        </p:nvSpPr>
        <p:spPr>
          <a:xfrm>
            <a:off x="5583221" y="1312434"/>
            <a:ext cx="3927450" cy="4303058"/>
          </a:xfrm>
        </p:spPr>
        <p:txBody>
          <a:bodyPr>
            <a:normAutofit/>
          </a:bodyPr>
          <a:lstStyle/>
          <a:p>
            <a:pPr>
              <a:buClr>
                <a:srgbClr val="FF0000"/>
              </a:buClr>
            </a:pPr>
            <a:r>
              <a:rPr lang="fr-FR" dirty="0"/>
              <a:t>5</a:t>
            </a:r>
            <a:r>
              <a:rPr lang="fr-FR" baseline="30000" dirty="0"/>
              <a:t>ème</a:t>
            </a:r>
            <a:r>
              <a:rPr lang="fr-FR" dirty="0"/>
              <a:t> étape = La réponse de la famille</a:t>
            </a:r>
          </a:p>
          <a:p>
            <a:pPr>
              <a:buNone/>
            </a:pPr>
            <a:endParaRPr lang="fr-FR" dirty="0"/>
          </a:p>
          <a:p>
            <a:pPr lvl="1">
              <a:buClr>
                <a:srgbClr val="FF0000"/>
              </a:buClr>
              <a:buFont typeface="Wingdings" pitchFamily="2" charset="2"/>
              <a:buChar char="Ø"/>
            </a:pPr>
            <a:r>
              <a:rPr lang="fr-FR" dirty="0"/>
              <a:t>Soit accord avec le conseil</a:t>
            </a:r>
          </a:p>
          <a:p>
            <a:pPr lvl="1">
              <a:buClr>
                <a:srgbClr val="FF0000"/>
              </a:buClr>
              <a:buFont typeface="Wingdings" pitchFamily="2" charset="2"/>
              <a:buChar char="Ø"/>
            </a:pPr>
            <a:r>
              <a:rPr lang="fr-FR" dirty="0"/>
              <a:t>Soit désaccord mais nécessité de prendre très rapidement rendez-vous avec le chef d’établissement</a:t>
            </a:r>
          </a:p>
        </p:txBody>
      </p:sp>
      <p:pic>
        <p:nvPicPr>
          <p:cNvPr id="4098" name="Picture 2" descr="C:\Users\HP\Desktop\Titulaire\fiche orientation\étape 5.jpg"/>
          <p:cNvPicPr>
            <a:picLocks noChangeAspect="1" noChangeArrowheads="1"/>
          </p:cNvPicPr>
          <p:nvPr/>
        </p:nvPicPr>
        <p:blipFill>
          <a:blip r:embed="rId2" cstate="print"/>
          <a:srcRect/>
          <a:stretch>
            <a:fillRect/>
          </a:stretch>
        </p:blipFill>
        <p:spPr bwMode="auto">
          <a:xfrm>
            <a:off x="625625" y="1783474"/>
            <a:ext cx="4475925" cy="3003680"/>
          </a:xfrm>
          <a:prstGeom prst="rect">
            <a:avLst/>
          </a:prstGeom>
          <a:noFill/>
        </p:spPr>
      </p:pic>
    </p:spTree>
    <p:extLst>
      <p:ext uri="{BB962C8B-B14F-4D97-AF65-F5344CB8AC3E}">
        <p14:creationId xmlns:p14="http://schemas.microsoft.com/office/powerpoint/2010/main" val="138774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7334" y="623945"/>
            <a:ext cx="8596668" cy="5417418"/>
          </a:xfrm>
        </p:spPr>
        <p:txBody>
          <a:bodyPr>
            <a:normAutofit/>
          </a:bodyPr>
          <a:lstStyle/>
          <a:p>
            <a:r>
              <a:rPr lang="fr-FR" dirty="0"/>
              <a:t>Un dernier rappel :</a:t>
            </a:r>
          </a:p>
          <a:p>
            <a:pPr>
              <a:buNone/>
            </a:pPr>
            <a:endParaRPr lang="fr-FR" dirty="0"/>
          </a:p>
          <a:p>
            <a:pPr lvl="1"/>
            <a:r>
              <a:rPr lang="fr-FR" dirty="0"/>
              <a:t>Nécessité du respect des date de limite de restitution du dossier</a:t>
            </a:r>
          </a:p>
          <a:p>
            <a:pPr lvl="1">
              <a:buNone/>
            </a:pPr>
            <a:endParaRPr lang="fr-FR" dirty="0"/>
          </a:p>
          <a:p>
            <a:pPr lvl="1"/>
            <a:r>
              <a:rPr lang="fr-FR" dirty="0"/>
              <a:t>Bien vérifier que les options désirés sont bien proposées dans le ou les établissements demandés  (aller aux portes ouvertes, demander la journée d’immersion, consulter la revue du l’ONISEP)</a:t>
            </a:r>
          </a:p>
          <a:p>
            <a:pPr lvl="1">
              <a:buNone/>
            </a:pPr>
            <a:endParaRPr lang="fr-FR" dirty="0"/>
          </a:p>
          <a:p>
            <a:pPr lvl="1"/>
            <a:r>
              <a:rPr lang="fr-FR" dirty="0"/>
              <a:t>Attention au </a:t>
            </a:r>
            <a:r>
              <a:rPr lang="fr-FR"/>
              <a:t>choix unique = DANGER !!!</a:t>
            </a:r>
            <a:endParaRPr lang="fr-FR" dirty="0"/>
          </a:p>
          <a:p>
            <a:pPr lvl="1"/>
            <a:endParaRPr lang="fr-FR" dirty="0"/>
          </a:p>
        </p:txBody>
      </p:sp>
    </p:spTree>
    <p:extLst>
      <p:ext uri="{BB962C8B-B14F-4D97-AF65-F5344CB8AC3E}">
        <p14:creationId xmlns:p14="http://schemas.microsoft.com/office/powerpoint/2010/main" val="1845184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599"/>
            <a:ext cx="8596668" cy="3386667"/>
          </a:xfrm>
        </p:spPr>
        <p:txBody>
          <a:bodyPr>
            <a:normAutofit fontScale="90000"/>
          </a:bodyPr>
          <a:lstStyle/>
          <a:p>
            <a:pPr algn="ctr"/>
            <a:r>
              <a:rPr lang="fr-FR" dirty="0"/>
              <a:t/>
            </a:r>
            <a:br>
              <a:rPr lang="fr-FR" dirty="0"/>
            </a:br>
            <a:r>
              <a:rPr lang="fr-FR" dirty="0"/>
              <a:t/>
            </a:r>
            <a:br>
              <a:rPr lang="fr-FR" dirty="0"/>
            </a:br>
            <a:r>
              <a:rPr lang="fr-FR" dirty="0"/>
              <a:t/>
            </a:r>
            <a:br>
              <a:rPr lang="fr-FR" dirty="0"/>
            </a:br>
            <a:r>
              <a:rPr lang="fr-FR" dirty="0"/>
              <a:t>PRESENTATION DE l’UTILISATION DES ORDINATEURS EN 2nde </a:t>
            </a:r>
            <a:br>
              <a:rPr lang="fr-FR" dirty="0"/>
            </a:br>
            <a:r>
              <a:rPr lang="fr-FR" dirty="0"/>
              <a:t>par M. BREIT</a:t>
            </a:r>
            <a:br>
              <a:rPr lang="fr-FR" dirty="0"/>
            </a:br>
            <a:r>
              <a:rPr lang="fr-FR" dirty="0"/>
              <a:t/>
            </a:r>
            <a:br>
              <a:rPr lang="fr-FR" dirty="0"/>
            </a:br>
            <a:r>
              <a:rPr lang="fr-FR" dirty="0"/>
              <a:t/>
            </a:r>
            <a:br>
              <a:rPr lang="fr-FR" dirty="0"/>
            </a:br>
            <a:endParaRPr lang="fr-FR" dirty="0"/>
          </a:p>
        </p:txBody>
      </p:sp>
    </p:spTree>
    <p:extLst>
      <p:ext uri="{BB962C8B-B14F-4D97-AF65-F5344CB8AC3E}">
        <p14:creationId xmlns:p14="http://schemas.microsoft.com/office/powerpoint/2010/main" val="3748941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2596444"/>
            <a:ext cx="8596668" cy="2844800"/>
          </a:xfrm>
        </p:spPr>
        <p:txBody>
          <a:bodyPr/>
          <a:lstStyle/>
          <a:p>
            <a:pPr algn="ctr"/>
            <a:r>
              <a:rPr lang="fr-FR" dirty="0"/>
              <a:t>PRESENTATION DES </a:t>
            </a:r>
            <a:r>
              <a:rPr lang="fr-FR"/>
              <a:t>SORTIES PEDAGOGIGUES</a:t>
            </a:r>
            <a:r>
              <a:rPr lang="fr-FR" dirty="0"/>
              <a:t/>
            </a:r>
            <a:br>
              <a:rPr lang="fr-FR" dirty="0"/>
            </a:br>
            <a:r>
              <a:rPr lang="fr-FR" dirty="0"/>
              <a:t>PAR MMES MEDDOURI, CHARUEL</a:t>
            </a:r>
            <a:br>
              <a:rPr lang="fr-FR" dirty="0"/>
            </a:br>
            <a:r>
              <a:rPr lang="fr-FR" dirty="0"/>
              <a:t> ET ALAGUERO</a:t>
            </a:r>
          </a:p>
        </p:txBody>
      </p:sp>
    </p:spTree>
    <p:extLst>
      <p:ext uri="{BB962C8B-B14F-4D97-AF65-F5344CB8AC3E}">
        <p14:creationId xmlns:p14="http://schemas.microsoft.com/office/powerpoint/2010/main" val="3052365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3540" y="2822222"/>
            <a:ext cx="11239018" cy="2862322"/>
          </a:xfrm>
          <a:prstGeom prst="rect">
            <a:avLst/>
          </a:prstGeom>
          <a:noFill/>
        </p:spPr>
        <p:txBody>
          <a:bodyPr wrap="square" rtlCol="0">
            <a:spAutoFit/>
          </a:bodyPr>
          <a:lstStyle/>
          <a:p>
            <a:pPr algn="ctr"/>
            <a:r>
              <a:rPr lang="fr-FR" sz="6000" dirty="0"/>
              <a:t> LA REFORME DES LYCEES </a:t>
            </a:r>
          </a:p>
          <a:p>
            <a:pPr algn="ctr"/>
            <a:r>
              <a:rPr lang="fr-FR" sz="6000" dirty="0"/>
              <a:t>ET LA SECONDE GENERALE EN 2019</a:t>
            </a:r>
          </a:p>
        </p:txBody>
      </p:sp>
      <p:pic>
        <p:nvPicPr>
          <p:cNvPr id="3" name="Imag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511" y="747008"/>
            <a:ext cx="3267781" cy="207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751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365125"/>
            <a:ext cx="10744200" cy="1325563"/>
          </a:xfrm>
        </p:spPr>
        <p:txBody>
          <a:bodyPr/>
          <a:lstStyle/>
          <a:p>
            <a:r>
              <a:rPr lang="fr-FR" dirty="0"/>
              <a:t>LES CHANGEMENTS</a:t>
            </a:r>
          </a:p>
        </p:txBody>
      </p:sp>
      <p:pic>
        <p:nvPicPr>
          <p:cNvPr id="4" name="Espace réservé du contenu 3"/>
          <p:cNvPicPr>
            <a:picLocks noGrp="1" noChangeAspect="1"/>
          </p:cNvPicPr>
          <p:nvPr>
            <p:ph idx="1"/>
          </p:nvPr>
        </p:nvPicPr>
        <p:blipFill>
          <a:blip r:embed="rId2" cstate="print"/>
          <a:stretch>
            <a:fillRect/>
          </a:stretch>
        </p:blipFill>
        <p:spPr>
          <a:xfrm>
            <a:off x="685800" y="1264356"/>
            <a:ext cx="10868025" cy="4912607"/>
          </a:xfrm>
          <a:prstGeom prst="rect">
            <a:avLst/>
          </a:prstGeom>
        </p:spPr>
      </p:pic>
    </p:spTree>
    <p:extLst>
      <p:ext uri="{BB962C8B-B14F-4D97-AF65-F5344CB8AC3E}">
        <p14:creationId xmlns:p14="http://schemas.microsoft.com/office/powerpoint/2010/main" val="4012258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07B9D65-9D6E-A144-9D3C-1D4066A4A071}"/>
              </a:ext>
            </a:extLst>
          </p:cNvPr>
          <p:cNvSpPr>
            <a:spLocks noGrp="1"/>
          </p:cNvSpPr>
          <p:nvPr>
            <p:ph type="title"/>
          </p:nvPr>
        </p:nvSpPr>
        <p:spPr>
          <a:xfrm>
            <a:off x="677334" y="225779"/>
            <a:ext cx="8596668" cy="643466"/>
          </a:xfrm>
        </p:spPr>
        <p:txBody>
          <a:bodyPr>
            <a:normAutofit/>
          </a:bodyPr>
          <a:lstStyle/>
          <a:p>
            <a:pPr algn="ctr"/>
            <a:r>
              <a:rPr lang="fr-FR" dirty="0"/>
              <a:t>Nouveau </a:t>
            </a:r>
          </a:p>
        </p:txBody>
      </p:sp>
      <p:sp>
        <p:nvSpPr>
          <p:cNvPr id="3" name="Espace réservé du contenu 2">
            <a:extLst>
              <a:ext uri="{FF2B5EF4-FFF2-40B4-BE49-F238E27FC236}">
                <a16:creationId xmlns:a16="http://schemas.microsoft.com/office/drawing/2014/main" xmlns="" id="{EF7FF905-56BA-E340-BF4A-ACAF457C5C14}"/>
              </a:ext>
            </a:extLst>
          </p:cNvPr>
          <p:cNvSpPr>
            <a:spLocks noGrp="1"/>
          </p:cNvSpPr>
          <p:nvPr>
            <p:ph idx="1"/>
          </p:nvPr>
        </p:nvSpPr>
        <p:spPr>
          <a:xfrm>
            <a:off x="790223" y="1185333"/>
            <a:ext cx="10397066" cy="5215467"/>
          </a:xfrm>
        </p:spPr>
        <p:txBody>
          <a:bodyPr>
            <a:normAutofit/>
          </a:bodyPr>
          <a:lstStyle/>
          <a:p>
            <a:pPr marL="0" indent="0">
              <a:buNone/>
            </a:pPr>
            <a:r>
              <a:rPr lang="fr-FR" sz="3200" dirty="0"/>
              <a:t>      Aux lycées, pour toutes les classes, nous aurons</a:t>
            </a:r>
          </a:p>
          <a:p>
            <a:r>
              <a:rPr lang="fr-FR" sz="2800" dirty="0">
                <a:solidFill>
                  <a:srgbClr val="0070C0"/>
                </a:solidFill>
              </a:rPr>
              <a:t>De l’Accompagnement Personnalisé (AP)</a:t>
            </a:r>
          </a:p>
          <a:p>
            <a:pPr marL="0" indent="0">
              <a:buNone/>
            </a:pPr>
            <a:r>
              <a:rPr lang="fr-FR" sz="2200" dirty="0"/>
              <a:t>     Présentation par M. </a:t>
            </a:r>
            <a:r>
              <a:rPr lang="fr-FR" sz="2200" dirty="0" err="1"/>
              <a:t>Fiumara</a:t>
            </a:r>
            <a:r>
              <a:rPr lang="fr-FR" sz="2200" dirty="0"/>
              <a:t>, professeur principal de Seconde</a:t>
            </a:r>
          </a:p>
          <a:p>
            <a:r>
              <a:rPr lang="fr-FR" sz="2800" dirty="0">
                <a:solidFill>
                  <a:srgbClr val="0070C0"/>
                </a:solidFill>
              </a:rPr>
              <a:t>De l’Orientation, ce qui veut dire qu’elle impliquera l’intervention :</a:t>
            </a:r>
          </a:p>
          <a:p>
            <a:pPr lvl="1"/>
            <a:r>
              <a:rPr lang="fr-FR" sz="2200" dirty="0"/>
              <a:t>Des membres de l’équipe éducative </a:t>
            </a:r>
          </a:p>
          <a:p>
            <a:pPr lvl="1"/>
            <a:r>
              <a:rPr lang="fr-FR" sz="2200" dirty="0"/>
              <a:t>Des anciens élèves, étudiants, invités par l’Etablissement</a:t>
            </a:r>
          </a:p>
          <a:p>
            <a:pPr marL="331788" lvl="1" indent="-317500"/>
            <a:r>
              <a:rPr lang="fr-FR" sz="2800" dirty="0">
                <a:solidFill>
                  <a:srgbClr val="0070C0"/>
                </a:solidFill>
              </a:rPr>
              <a:t>De l’accompagnement par le professeur principal:</a:t>
            </a:r>
          </a:p>
          <a:p>
            <a:pPr marL="731838" lvl="2" indent="-317500"/>
            <a:r>
              <a:rPr lang="fr-FR" sz="2200" dirty="0"/>
              <a:t>Tous les élèves se voient proposer des conseils afin de les guider dans leur parcours de formation et d’orientation.</a:t>
            </a:r>
          </a:p>
          <a:p>
            <a:pPr marL="914400" lvl="2" indent="0">
              <a:buNone/>
            </a:pPr>
            <a:endParaRPr lang="fr-FR"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73545" y="2280355"/>
            <a:ext cx="2081389" cy="2551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736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p:cTn id="4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wipe(down)">
                                      <p:cBhvr>
                                        <p:cTn id="49" dur="580">
                                          <p:stCondLst>
                                            <p:cond delay="0"/>
                                          </p:stCondLst>
                                        </p:cTn>
                                        <p:tgtEl>
                                          <p:spTgt spid="3">
                                            <p:txEl>
                                              <p:pRg st="3" end="3"/>
                                            </p:txEl>
                                          </p:spTgt>
                                        </p:tgtEl>
                                      </p:cBhvr>
                                    </p:animEffect>
                                    <p:anim calcmode="lin" valueType="num">
                                      <p:cBhvr>
                                        <p:cTn id="5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3" end="3"/>
                                            </p:txEl>
                                          </p:spTgt>
                                        </p:tgtEl>
                                      </p:cBhvr>
                                      <p:to x="100000" y="60000"/>
                                    </p:animScale>
                                    <p:animScale>
                                      <p:cBhvr>
                                        <p:cTn id="56" dur="166" decel="50000">
                                          <p:stCondLst>
                                            <p:cond delay="676"/>
                                          </p:stCondLst>
                                        </p:cTn>
                                        <p:tgtEl>
                                          <p:spTgt spid="3">
                                            <p:txEl>
                                              <p:pRg st="3" end="3"/>
                                            </p:txEl>
                                          </p:spTgt>
                                        </p:tgtEl>
                                      </p:cBhvr>
                                      <p:to x="100000" y="100000"/>
                                    </p:animScale>
                                    <p:animScale>
                                      <p:cBhvr>
                                        <p:cTn id="57" dur="26">
                                          <p:stCondLst>
                                            <p:cond delay="1312"/>
                                          </p:stCondLst>
                                        </p:cTn>
                                        <p:tgtEl>
                                          <p:spTgt spid="3">
                                            <p:txEl>
                                              <p:pRg st="3" end="3"/>
                                            </p:txEl>
                                          </p:spTgt>
                                        </p:tgtEl>
                                      </p:cBhvr>
                                      <p:to x="100000" y="80000"/>
                                    </p:animScale>
                                    <p:animScale>
                                      <p:cBhvr>
                                        <p:cTn id="58" dur="166" decel="50000">
                                          <p:stCondLst>
                                            <p:cond delay="1338"/>
                                          </p:stCondLst>
                                        </p:cTn>
                                        <p:tgtEl>
                                          <p:spTgt spid="3">
                                            <p:txEl>
                                              <p:pRg st="3" end="3"/>
                                            </p:txEl>
                                          </p:spTgt>
                                        </p:tgtEl>
                                      </p:cBhvr>
                                      <p:to x="100000" y="100000"/>
                                    </p:animScale>
                                    <p:animScale>
                                      <p:cBhvr>
                                        <p:cTn id="59" dur="26">
                                          <p:stCondLst>
                                            <p:cond delay="1642"/>
                                          </p:stCondLst>
                                        </p:cTn>
                                        <p:tgtEl>
                                          <p:spTgt spid="3">
                                            <p:txEl>
                                              <p:pRg st="3" end="3"/>
                                            </p:txEl>
                                          </p:spTgt>
                                        </p:tgtEl>
                                      </p:cBhvr>
                                      <p:to x="100000" y="90000"/>
                                    </p:animScale>
                                    <p:animScale>
                                      <p:cBhvr>
                                        <p:cTn id="60" dur="166" decel="50000">
                                          <p:stCondLst>
                                            <p:cond delay="1668"/>
                                          </p:stCondLst>
                                        </p:cTn>
                                        <p:tgtEl>
                                          <p:spTgt spid="3">
                                            <p:txEl>
                                              <p:pRg st="3" end="3"/>
                                            </p:txEl>
                                          </p:spTgt>
                                        </p:tgtEl>
                                      </p:cBhvr>
                                      <p:to x="100000" y="100000"/>
                                    </p:animScale>
                                    <p:animScale>
                                      <p:cBhvr>
                                        <p:cTn id="61" dur="26">
                                          <p:stCondLst>
                                            <p:cond delay="1808"/>
                                          </p:stCondLst>
                                        </p:cTn>
                                        <p:tgtEl>
                                          <p:spTgt spid="3">
                                            <p:txEl>
                                              <p:pRg st="3" end="3"/>
                                            </p:txEl>
                                          </p:spTgt>
                                        </p:tgtEl>
                                      </p:cBhvr>
                                      <p:to x="100000" y="95000"/>
                                    </p:animScale>
                                    <p:animScale>
                                      <p:cBhvr>
                                        <p:cTn id="62" dur="166" decel="50000">
                                          <p:stCondLst>
                                            <p:cond delay="1834"/>
                                          </p:stCondLst>
                                        </p:cTn>
                                        <p:tgtEl>
                                          <p:spTgt spid="3">
                                            <p:txEl>
                                              <p:pRg st="3" end="3"/>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Effect transition="in" filter="wipe(down)">
                                      <p:cBhvr>
                                        <p:cTn id="67" dur="580">
                                          <p:stCondLst>
                                            <p:cond delay="0"/>
                                          </p:stCondLst>
                                        </p:cTn>
                                        <p:tgtEl>
                                          <p:spTgt spid="3">
                                            <p:txEl>
                                              <p:pRg st="4" end="4"/>
                                            </p:txEl>
                                          </p:spTgt>
                                        </p:tgtEl>
                                      </p:cBhvr>
                                    </p:animEffect>
                                    <p:anim calcmode="lin" valueType="num">
                                      <p:cBhvr>
                                        <p:cTn id="6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3">
                                            <p:txEl>
                                              <p:pRg st="4" end="4"/>
                                            </p:txEl>
                                          </p:spTgt>
                                        </p:tgtEl>
                                      </p:cBhvr>
                                      <p:to x="100000" y="60000"/>
                                    </p:animScale>
                                    <p:animScale>
                                      <p:cBhvr>
                                        <p:cTn id="74" dur="166" decel="50000">
                                          <p:stCondLst>
                                            <p:cond delay="676"/>
                                          </p:stCondLst>
                                        </p:cTn>
                                        <p:tgtEl>
                                          <p:spTgt spid="3">
                                            <p:txEl>
                                              <p:pRg st="4" end="4"/>
                                            </p:txEl>
                                          </p:spTgt>
                                        </p:tgtEl>
                                      </p:cBhvr>
                                      <p:to x="100000" y="100000"/>
                                    </p:animScale>
                                    <p:animScale>
                                      <p:cBhvr>
                                        <p:cTn id="75" dur="26">
                                          <p:stCondLst>
                                            <p:cond delay="1312"/>
                                          </p:stCondLst>
                                        </p:cTn>
                                        <p:tgtEl>
                                          <p:spTgt spid="3">
                                            <p:txEl>
                                              <p:pRg st="4" end="4"/>
                                            </p:txEl>
                                          </p:spTgt>
                                        </p:tgtEl>
                                      </p:cBhvr>
                                      <p:to x="100000" y="80000"/>
                                    </p:animScale>
                                    <p:animScale>
                                      <p:cBhvr>
                                        <p:cTn id="76" dur="166" decel="50000">
                                          <p:stCondLst>
                                            <p:cond delay="1338"/>
                                          </p:stCondLst>
                                        </p:cTn>
                                        <p:tgtEl>
                                          <p:spTgt spid="3">
                                            <p:txEl>
                                              <p:pRg st="4" end="4"/>
                                            </p:txEl>
                                          </p:spTgt>
                                        </p:tgtEl>
                                      </p:cBhvr>
                                      <p:to x="100000" y="100000"/>
                                    </p:animScale>
                                    <p:animScale>
                                      <p:cBhvr>
                                        <p:cTn id="77" dur="26">
                                          <p:stCondLst>
                                            <p:cond delay="1642"/>
                                          </p:stCondLst>
                                        </p:cTn>
                                        <p:tgtEl>
                                          <p:spTgt spid="3">
                                            <p:txEl>
                                              <p:pRg st="4" end="4"/>
                                            </p:txEl>
                                          </p:spTgt>
                                        </p:tgtEl>
                                      </p:cBhvr>
                                      <p:to x="100000" y="90000"/>
                                    </p:animScale>
                                    <p:animScale>
                                      <p:cBhvr>
                                        <p:cTn id="78" dur="166" decel="50000">
                                          <p:stCondLst>
                                            <p:cond delay="1668"/>
                                          </p:stCondLst>
                                        </p:cTn>
                                        <p:tgtEl>
                                          <p:spTgt spid="3">
                                            <p:txEl>
                                              <p:pRg st="4" end="4"/>
                                            </p:txEl>
                                          </p:spTgt>
                                        </p:tgtEl>
                                      </p:cBhvr>
                                      <p:to x="100000" y="100000"/>
                                    </p:animScale>
                                    <p:animScale>
                                      <p:cBhvr>
                                        <p:cTn id="79" dur="26">
                                          <p:stCondLst>
                                            <p:cond delay="1808"/>
                                          </p:stCondLst>
                                        </p:cTn>
                                        <p:tgtEl>
                                          <p:spTgt spid="3">
                                            <p:txEl>
                                              <p:pRg st="4" end="4"/>
                                            </p:txEl>
                                          </p:spTgt>
                                        </p:tgtEl>
                                      </p:cBhvr>
                                      <p:to x="100000" y="95000"/>
                                    </p:animScale>
                                    <p:animScale>
                                      <p:cBhvr>
                                        <p:cTn id="80" dur="166" decel="50000">
                                          <p:stCondLst>
                                            <p:cond delay="1834"/>
                                          </p:stCondLst>
                                        </p:cTn>
                                        <p:tgtEl>
                                          <p:spTgt spid="3">
                                            <p:txEl>
                                              <p:pRg st="4" end="4"/>
                                            </p:txEl>
                                          </p:spTgt>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3">
                                            <p:txEl>
                                              <p:pRg st="5" end="5"/>
                                            </p:txEl>
                                          </p:spTgt>
                                        </p:tgtEl>
                                        <p:attrNameLst>
                                          <p:attrName>style.visibility</p:attrName>
                                        </p:attrNameLst>
                                      </p:cBhvr>
                                      <p:to>
                                        <p:strVal val="visible"/>
                                      </p:to>
                                    </p:set>
                                    <p:animEffect transition="in" filter="wipe(down)">
                                      <p:cBhvr>
                                        <p:cTn id="85" dur="580">
                                          <p:stCondLst>
                                            <p:cond delay="0"/>
                                          </p:stCondLst>
                                        </p:cTn>
                                        <p:tgtEl>
                                          <p:spTgt spid="3">
                                            <p:txEl>
                                              <p:pRg st="5" end="5"/>
                                            </p:txEl>
                                          </p:spTgt>
                                        </p:tgtEl>
                                      </p:cBhvr>
                                    </p:animEffect>
                                    <p:anim calcmode="lin" valueType="num">
                                      <p:cBhvr>
                                        <p:cTn id="8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1" dur="26">
                                          <p:stCondLst>
                                            <p:cond delay="650"/>
                                          </p:stCondLst>
                                        </p:cTn>
                                        <p:tgtEl>
                                          <p:spTgt spid="3">
                                            <p:txEl>
                                              <p:pRg st="5" end="5"/>
                                            </p:txEl>
                                          </p:spTgt>
                                        </p:tgtEl>
                                      </p:cBhvr>
                                      <p:to x="100000" y="60000"/>
                                    </p:animScale>
                                    <p:animScale>
                                      <p:cBhvr>
                                        <p:cTn id="92" dur="166" decel="50000">
                                          <p:stCondLst>
                                            <p:cond delay="676"/>
                                          </p:stCondLst>
                                        </p:cTn>
                                        <p:tgtEl>
                                          <p:spTgt spid="3">
                                            <p:txEl>
                                              <p:pRg st="5" end="5"/>
                                            </p:txEl>
                                          </p:spTgt>
                                        </p:tgtEl>
                                      </p:cBhvr>
                                      <p:to x="100000" y="100000"/>
                                    </p:animScale>
                                    <p:animScale>
                                      <p:cBhvr>
                                        <p:cTn id="93" dur="26">
                                          <p:stCondLst>
                                            <p:cond delay="1312"/>
                                          </p:stCondLst>
                                        </p:cTn>
                                        <p:tgtEl>
                                          <p:spTgt spid="3">
                                            <p:txEl>
                                              <p:pRg st="5" end="5"/>
                                            </p:txEl>
                                          </p:spTgt>
                                        </p:tgtEl>
                                      </p:cBhvr>
                                      <p:to x="100000" y="80000"/>
                                    </p:animScale>
                                    <p:animScale>
                                      <p:cBhvr>
                                        <p:cTn id="94" dur="166" decel="50000">
                                          <p:stCondLst>
                                            <p:cond delay="1338"/>
                                          </p:stCondLst>
                                        </p:cTn>
                                        <p:tgtEl>
                                          <p:spTgt spid="3">
                                            <p:txEl>
                                              <p:pRg st="5" end="5"/>
                                            </p:txEl>
                                          </p:spTgt>
                                        </p:tgtEl>
                                      </p:cBhvr>
                                      <p:to x="100000" y="100000"/>
                                    </p:animScale>
                                    <p:animScale>
                                      <p:cBhvr>
                                        <p:cTn id="95" dur="26">
                                          <p:stCondLst>
                                            <p:cond delay="1642"/>
                                          </p:stCondLst>
                                        </p:cTn>
                                        <p:tgtEl>
                                          <p:spTgt spid="3">
                                            <p:txEl>
                                              <p:pRg st="5" end="5"/>
                                            </p:txEl>
                                          </p:spTgt>
                                        </p:tgtEl>
                                      </p:cBhvr>
                                      <p:to x="100000" y="90000"/>
                                    </p:animScale>
                                    <p:animScale>
                                      <p:cBhvr>
                                        <p:cTn id="96" dur="166" decel="50000">
                                          <p:stCondLst>
                                            <p:cond delay="1668"/>
                                          </p:stCondLst>
                                        </p:cTn>
                                        <p:tgtEl>
                                          <p:spTgt spid="3">
                                            <p:txEl>
                                              <p:pRg st="5" end="5"/>
                                            </p:txEl>
                                          </p:spTgt>
                                        </p:tgtEl>
                                      </p:cBhvr>
                                      <p:to x="100000" y="100000"/>
                                    </p:animScale>
                                    <p:animScale>
                                      <p:cBhvr>
                                        <p:cTn id="97" dur="26">
                                          <p:stCondLst>
                                            <p:cond delay="1808"/>
                                          </p:stCondLst>
                                        </p:cTn>
                                        <p:tgtEl>
                                          <p:spTgt spid="3">
                                            <p:txEl>
                                              <p:pRg st="5" end="5"/>
                                            </p:txEl>
                                          </p:spTgt>
                                        </p:tgtEl>
                                      </p:cBhvr>
                                      <p:to x="100000" y="95000"/>
                                    </p:animScale>
                                    <p:animScale>
                                      <p:cBhvr>
                                        <p:cTn id="98" dur="166" decel="50000">
                                          <p:stCondLst>
                                            <p:cond delay="1834"/>
                                          </p:stCondLst>
                                        </p:cTn>
                                        <p:tgtEl>
                                          <p:spTgt spid="3">
                                            <p:txEl>
                                              <p:pRg st="5" end="5"/>
                                            </p:txEl>
                                          </p:spTgt>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nodeType="clickEffect">
                                  <p:stCondLst>
                                    <p:cond delay="0"/>
                                  </p:stCondLst>
                                  <p:childTnLst>
                                    <p:set>
                                      <p:cBhvr>
                                        <p:cTn id="102" dur="1" fill="hold">
                                          <p:stCondLst>
                                            <p:cond delay="0"/>
                                          </p:stCondLst>
                                        </p:cTn>
                                        <p:tgtEl>
                                          <p:spTgt spid="3">
                                            <p:txEl>
                                              <p:pRg st="6" end="6"/>
                                            </p:txEl>
                                          </p:spTgt>
                                        </p:tgtEl>
                                        <p:attrNameLst>
                                          <p:attrName>style.visibility</p:attrName>
                                        </p:attrNameLst>
                                      </p:cBhvr>
                                      <p:to>
                                        <p:strVal val="visible"/>
                                      </p:to>
                                    </p:set>
                                    <p:animEffect transition="in" filter="wipe(down)">
                                      <p:cBhvr>
                                        <p:cTn id="103" dur="580">
                                          <p:stCondLst>
                                            <p:cond delay="0"/>
                                          </p:stCondLst>
                                        </p:cTn>
                                        <p:tgtEl>
                                          <p:spTgt spid="3">
                                            <p:txEl>
                                              <p:pRg st="6" end="6"/>
                                            </p:txEl>
                                          </p:spTgt>
                                        </p:tgtEl>
                                      </p:cBhvr>
                                    </p:animEffect>
                                    <p:anim calcmode="lin" valueType="num">
                                      <p:cBhvr>
                                        <p:cTn id="10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xEl>
                                              <p:pRg st="6" end="6"/>
                                            </p:txEl>
                                          </p:spTgt>
                                        </p:tgtEl>
                                      </p:cBhvr>
                                      <p:to x="100000" y="60000"/>
                                    </p:animScale>
                                    <p:animScale>
                                      <p:cBhvr>
                                        <p:cTn id="110" dur="166" decel="50000">
                                          <p:stCondLst>
                                            <p:cond delay="676"/>
                                          </p:stCondLst>
                                        </p:cTn>
                                        <p:tgtEl>
                                          <p:spTgt spid="3">
                                            <p:txEl>
                                              <p:pRg st="6" end="6"/>
                                            </p:txEl>
                                          </p:spTgt>
                                        </p:tgtEl>
                                      </p:cBhvr>
                                      <p:to x="100000" y="100000"/>
                                    </p:animScale>
                                    <p:animScale>
                                      <p:cBhvr>
                                        <p:cTn id="111" dur="26">
                                          <p:stCondLst>
                                            <p:cond delay="1312"/>
                                          </p:stCondLst>
                                        </p:cTn>
                                        <p:tgtEl>
                                          <p:spTgt spid="3">
                                            <p:txEl>
                                              <p:pRg st="6" end="6"/>
                                            </p:txEl>
                                          </p:spTgt>
                                        </p:tgtEl>
                                      </p:cBhvr>
                                      <p:to x="100000" y="80000"/>
                                    </p:animScale>
                                    <p:animScale>
                                      <p:cBhvr>
                                        <p:cTn id="112" dur="166" decel="50000">
                                          <p:stCondLst>
                                            <p:cond delay="1338"/>
                                          </p:stCondLst>
                                        </p:cTn>
                                        <p:tgtEl>
                                          <p:spTgt spid="3">
                                            <p:txEl>
                                              <p:pRg st="6" end="6"/>
                                            </p:txEl>
                                          </p:spTgt>
                                        </p:tgtEl>
                                      </p:cBhvr>
                                      <p:to x="100000" y="100000"/>
                                    </p:animScale>
                                    <p:animScale>
                                      <p:cBhvr>
                                        <p:cTn id="113" dur="26">
                                          <p:stCondLst>
                                            <p:cond delay="1642"/>
                                          </p:stCondLst>
                                        </p:cTn>
                                        <p:tgtEl>
                                          <p:spTgt spid="3">
                                            <p:txEl>
                                              <p:pRg st="6" end="6"/>
                                            </p:txEl>
                                          </p:spTgt>
                                        </p:tgtEl>
                                      </p:cBhvr>
                                      <p:to x="100000" y="90000"/>
                                    </p:animScale>
                                    <p:animScale>
                                      <p:cBhvr>
                                        <p:cTn id="114" dur="166" decel="50000">
                                          <p:stCondLst>
                                            <p:cond delay="1668"/>
                                          </p:stCondLst>
                                        </p:cTn>
                                        <p:tgtEl>
                                          <p:spTgt spid="3">
                                            <p:txEl>
                                              <p:pRg st="6" end="6"/>
                                            </p:txEl>
                                          </p:spTgt>
                                        </p:tgtEl>
                                      </p:cBhvr>
                                      <p:to x="100000" y="100000"/>
                                    </p:animScale>
                                    <p:animScale>
                                      <p:cBhvr>
                                        <p:cTn id="115" dur="26">
                                          <p:stCondLst>
                                            <p:cond delay="1808"/>
                                          </p:stCondLst>
                                        </p:cTn>
                                        <p:tgtEl>
                                          <p:spTgt spid="3">
                                            <p:txEl>
                                              <p:pRg st="6" end="6"/>
                                            </p:txEl>
                                          </p:spTgt>
                                        </p:tgtEl>
                                      </p:cBhvr>
                                      <p:to x="100000" y="95000"/>
                                    </p:animScale>
                                    <p:animScale>
                                      <p:cBhvr>
                                        <p:cTn id="116" dur="166" decel="50000">
                                          <p:stCondLst>
                                            <p:cond delay="1834"/>
                                          </p:stCondLst>
                                        </p:cTn>
                                        <p:tgtEl>
                                          <p:spTgt spid="3">
                                            <p:txEl>
                                              <p:pRg st="6" end="6"/>
                                            </p:txEl>
                                          </p:spTgt>
                                        </p:tgtEl>
                                      </p:cBhvr>
                                      <p:to x="100000" y="100000"/>
                                    </p:animScale>
                                  </p:childTnLst>
                                </p:cTn>
                              </p:par>
                            </p:childTnLst>
                          </p:cTn>
                        </p:par>
                      </p:childTnLst>
                    </p:cTn>
                  </p:par>
                  <p:par>
                    <p:cTn id="117" fill="hold">
                      <p:stCondLst>
                        <p:cond delay="indefinite"/>
                      </p:stCondLst>
                      <p:childTnLst>
                        <p:par>
                          <p:cTn id="118" fill="hold">
                            <p:stCondLst>
                              <p:cond delay="0"/>
                            </p:stCondLst>
                            <p:childTnLst>
                              <p:par>
                                <p:cTn id="119" presetID="26" presetClass="entr" presetSubtype="0" fill="hold" nodeType="clickEffect">
                                  <p:stCondLst>
                                    <p:cond delay="0"/>
                                  </p:stCondLst>
                                  <p:childTnLst>
                                    <p:set>
                                      <p:cBhvr>
                                        <p:cTn id="120" dur="1" fill="hold">
                                          <p:stCondLst>
                                            <p:cond delay="0"/>
                                          </p:stCondLst>
                                        </p:cTn>
                                        <p:tgtEl>
                                          <p:spTgt spid="3">
                                            <p:txEl>
                                              <p:pRg st="7" end="7"/>
                                            </p:txEl>
                                          </p:spTgt>
                                        </p:tgtEl>
                                        <p:attrNameLst>
                                          <p:attrName>style.visibility</p:attrName>
                                        </p:attrNameLst>
                                      </p:cBhvr>
                                      <p:to>
                                        <p:strVal val="visible"/>
                                      </p:to>
                                    </p:set>
                                    <p:animEffect transition="in" filter="wipe(down)">
                                      <p:cBhvr>
                                        <p:cTn id="121" dur="580">
                                          <p:stCondLst>
                                            <p:cond delay="0"/>
                                          </p:stCondLst>
                                        </p:cTn>
                                        <p:tgtEl>
                                          <p:spTgt spid="3">
                                            <p:txEl>
                                              <p:pRg st="7" end="7"/>
                                            </p:txEl>
                                          </p:spTgt>
                                        </p:tgtEl>
                                      </p:cBhvr>
                                    </p:animEffect>
                                    <p:anim calcmode="lin" valueType="num">
                                      <p:cBhvr>
                                        <p:cTn id="122"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27" dur="26">
                                          <p:stCondLst>
                                            <p:cond delay="650"/>
                                          </p:stCondLst>
                                        </p:cTn>
                                        <p:tgtEl>
                                          <p:spTgt spid="3">
                                            <p:txEl>
                                              <p:pRg st="7" end="7"/>
                                            </p:txEl>
                                          </p:spTgt>
                                        </p:tgtEl>
                                      </p:cBhvr>
                                      <p:to x="100000" y="60000"/>
                                    </p:animScale>
                                    <p:animScale>
                                      <p:cBhvr>
                                        <p:cTn id="128" dur="166" decel="50000">
                                          <p:stCondLst>
                                            <p:cond delay="676"/>
                                          </p:stCondLst>
                                        </p:cTn>
                                        <p:tgtEl>
                                          <p:spTgt spid="3">
                                            <p:txEl>
                                              <p:pRg st="7" end="7"/>
                                            </p:txEl>
                                          </p:spTgt>
                                        </p:tgtEl>
                                      </p:cBhvr>
                                      <p:to x="100000" y="100000"/>
                                    </p:animScale>
                                    <p:animScale>
                                      <p:cBhvr>
                                        <p:cTn id="129" dur="26">
                                          <p:stCondLst>
                                            <p:cond delay="1312"/>
                                          </p:stCondLst>
                                        </p:cTn>
                                        <p:tgtEl>
                                          <p:spTgt spid="3">
                                            <p:txEl>
                                              <p:pRg st="7" end="7"/>
                                            </p:txEl>
                                          </p:spTgt>
                                        </p:tgtEl>
                                      </p:cBhvr>
                                      <p:to x="100000" y="80000"/>
                                    </p:animScale>
                                    <p:animScale>
                                      <p:cBhvr>
                                        <p:cTn id="130" dur="166" decel="50000">
                                          <p:stCondLst>
                                            <p:cond delay="1338"/>
                                          </p:stCondLst>
                                        </p:cTn>
                                        <p:tgtEl>
                                          <p:spTgt spid="3">
                                            <p:txEl>
                                              <p:pRg st="7" end="7"/>
                                            </p:txEl>
                                          </p:spTgt>
                                        </p:tgtEl>
                                      </p:cBhvr>
                                      <p:to x="100000" y="100000"/>
                                    </p:animScale>
                                    <p:animScale>
                                      <p:cBhvr>
                                        <p:cTn id="131" dur="26">
                                          <p:stCondLst>
                                            <p:cond delay="1642"/>
                                          </p:stCondLst>
                                        </p:cTn>
                                        <p:tgtEl>
                                          <p:spTgt spid="3">
                                            <p:txEl>
                                              <p:pRg st="7" end="7"/>
                                            </p:txEl>
                                          </p:spTgt>
                                        </p:tgtEl>
                                      </p:cBhvr>
                                      <p:to x="100000" y="90000"/>
                                    </p:animScale>
                                    <p:animScale>
                                      <p:cBhvr>
                                        <p:cTn id="132" dur="166" decel="50000">
                                          <p:stCondLst>
                                            <p:cond delay="1668"/>
                                          </p:stCondLst>
                                        </p:cTn>
                                        <p:tgtEl>
                                          <p:spTgt spid="3">
                                            <p:txEl>
                                              <p:pRg st="7" end="7"/>
                                            </p:txEl>
                                          </p:spTgt>
                                        </p:tgtEl>
                                      </p:cBhvr>
                                      <p:to x="100000" y="100000"/>
                                    </p:animScale>
                                    <p:animScale>
                                      <p:cBhvr>
                                        <p:cTn id="133" dur="26">
                                          <p:stCondLst>
                                            <p:cond delay="1808"/>
                                          </p:stCondLst>
                                        </p:cTn>
                                        <p:tgtEl>
                                          <p:spTgt spid="3">
                                            <p:txEl>
                                              <p:pRg st="7" end="7"/>
                                            </p:txEl>
                                          </p:spTgt>
                                        </p:tgtEl>
                                      </p:cBhvr>
                                      <p:to x="100000" y="95000"/>
                                    </p:animScale>
                                    <p:animScale>
                                      <p:cBhvr>
                                        <p:cTn id="134"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78BD348C-F75A-1C47-8EA2-22777BBF09D8}"/>
              </a:ext>
            </a:extLst>
          </p:cNvPr>
          <p:cNvSpPr>
            <a:spLocks noGrp="1"/>
          </p:cNvSpPr>
          <p:nvPr>
            <p:ph idx="1"/>
          </p:nvPr>
        </p:nvSpPr>
        <p:spPr>
          <a:xfrm>
            <a:off x="604762" y="709160"/>
            <a:ext cx="8844037" cy="5561011"/>
          </a:xfrm>
        </p:spPr>
        <p:txBody>
          <a:bodyPr>
            <a:normAutofit fontScale="92500" lnSpcReduction="10000"/>
          </a:bodyPr>
          <a:lstStyle/>
          <a:p>
            <a:r>
              <a:rPr lang="fr-FR" sz="3200" dirty="0">
                <a:solidFill>
                  <a:srgbClr val="0070C0"/>
                </a:solidFill>
              </a:rPr>
              <a:t>Des Stages ou des Passerelles</a:t>
            </a:r>
          </a:p>
          <a:p>
            <a:pPr lvl="1"/>
            <a:r>
              <a:rPr lang="fr-FR" sz="3200" dirty="0"/>
              <a:t>Tous les élèves volontaires peuvent bénéficier de Stages passerelles et d’Immersion afin de préciser ou changer d’orientation</a:t>
            </a:r>
          </a:p>
          <a:p>
            <a:pPr lvl="1"/>
            <a:endParaRPr lang="fr-FR" sz="3200" dirty="0"/>
          </a:p>
          <a:p>
            <a:pPr marL="342900" lvl="1" indent="-342900"/>
            <a:r>
              <a:rPr lang="fr-FR" sz="3200" dirty="0">
                <a:solidFill>
                  <a:srgbClr val="0070C0"/>
                </a:solidFill>
              </a:rPr>
              <a:t>En 1ère et en Terminale, nous aurons dans tous les lycées </a:t>
            </a:r>
            <a:r>
              <a:rPr lang="fr-FR" sz="3200" dirty="0"/>
              <a:t>:</a:t>
            </a:r>
          </a:p>
          <a:p>
            <a:pPr lvl="1"/>
            <a:r>
              <a:rPr lang="fr-FR" sz="3200" dirty="0"/>
              <a:t>Des Enseignements Communs dispensés à tous les élèves</a:t>
            </a:r>
          </a:p>
          <a:p>
            <a:pPr lvl="1"/>
            <a:r>
              <a:rPr lang="fr-FR" sz="3200" dirty="0"/>
              <a:t>Des Enseignements de Spécialités aux choix</a:t>
            </a:r>
          </a:p>
          <a:p>
            <a:pPr lvl="1"/>
            <a:r>
              <a:rPr lang="fr-FR" sz="3200" dirty="0"/>
              <a:t>Des Enseignement Optionnels aux choix</a:t>
            </a:r>
          </a:p>
          <a:p>
            <a:pPr marL="457200" lvl="1" indent="0">
              <a:buNone/>
            </a:pPr>
            <a:endParaRPr lang="fr-FR" sz="1800" dirty="0"/>
          </a:p>
        </p:txBody>
      </p:sp>
      <p:pic>
        <p:nvPicPr>
          <p:cNvPr id="2" name="Image 1" descr="Margreet van den Berg - ICT en onderwijs: maart 20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110" y="625474"/>
            <a:ext cx="2190045" cy="2330521"/>
          </a:xfrm>
          <a:prstGeom prst="rect">
            <a:avLst/>
          </a:prstGeom>
        </p:spPr>
      </p:pic>
    </p:spTree>
    <p:extLst>
      <p:ext uri="{BB962C8B-B14F-4D97-AF65-F5344CB8AC3E}">
        <p14:creationId xmlns:p14="http://schemas.microsoft.com/office/powerpoint/2010/main" val="301866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wipe(down)">
                                      <p:cBhvr>
                                        <p:cTn id="47" dur="580">
                                          <p:stCondLst>
                                            <p:cond delay="0"/>
                                          </p:stCondLst>
                                        </p:cTn>
                                        <p:tgtEl>
                                          <p:spTgt spid="3">
                                            <p:txEl>
                                              <p:pRg st="3" end="3"/>
                                            </p:txEl>
                                          </p:spTgt>
                                        </p:tgtEl>
                                      </p:cBhvr>
                                    </p:animEffect>
                                    <p:anim calcmode="lin" valueType="num">
                                      <p:cBhvr>
                                        <p:cTn id="4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xEl>
                                              <p:pRg st="3" end="3"/>
                                            </p:txEl>
                                          </p:spTgt>
                                        </p:tgtEl>
                                      </p:cBhvr>
                                      <p:to x="100000" y="60000"/>
                                    </p:animScale>
                                    <p:animScale>
                                      <p:cBhvr>
                                        <p:cTn id="54" dur="166" decel="50000">
                                          <p:stCondLst>
                                            <p:cond delay="676"/>
                                          </p:stCondLst>
                                        </p:cTn>
                                        <p:tgtEl>
                                          <p:spTgt spid="3">
                                            <p:txEl>
                                              <p:pRg st="3" end="3"/>
                                            </p:txEl>
                                          </p:spTgt>
                                        </p:tgtEl>
                                      </p:cBhvr>
                                      <p:to x="100000" y="100000"/>
                                    </p:animScale>
                                    <p:animScale>
                                      <p:cBhvr>
                                        <p:cTn id="55" dur="26">
                                          <p:stCondLst>
                                            <p:cond delay="1312"/>
                                          </p:stCondLst>
                                        </p:cTn>
                                        <p:tgtEl>
                                          <p:spTgt spid="3">
                                            <p:txEl>
                                              <p:pRg st="3" end="3"/>
                                            </p:txEl>
                                          </p:spTgt>
                                        </p:tgtEl>
                                      </p:cBhvr>
                                      <p:to x="100000" y="80000"/>
                                    </p:animScale>
                                    <p:animScale>
                                      <p:cBhvr>
                                        <p:cTn id="56" dur="166" decel="50000">
                                          <p:stCondLst>
                                            <p:cond delay="1338"/>
                                          </p:stCondLst>
                                        </p:cTn>
                                        <p:tgtEl>
                                          <p:spTgt spid="3">
                                            <p:txEl>
                                              <p:pRg st="3" end="3"/>
                                            </p:txEl>
                                          </p:spTgt>
                                        </p:tgtEl>
                                      </p:cBhvr>
                                      <p:to x="100000" y="100000"/>
                                    </p:animScale>
                                    <p:animScale>
                                      <p:cBhvr>
                                        <p:cTn id="57" dur="26">
                                          <p:stCondLst>
                                            <p:cond delay="1642"/>
                                          </p:stCondLst>
                                        </p:cTn>
                                        <p:tgtEl>
                                          <p:spTgt spid="3">
                                            <p:txEl>
                                              <p:pRg st="3" end="3"/>
                                            </p:txEl>
                                          </p:spTgt>
                                        </p:tgtEl>
                                      </p:cBhvr>
                                      <p:to x="100000" y="90000"/>
                                    </p:animScale>
                                    <p:animScale>
                                      <p:cBhvr>
                                        <p:cTn id="58" dur="166" decel="50000">
                                          <p:stCondLst>
                                            <p:cond delay="1668"/>
                                          </p:stCondLst>
                                        </p:cTn>
                                        <p:tgtEl>
                                          <p:spTgt spid="3">
                                            <p:txEl>
                                              <p:pRg st="3" end="3"/>
                                            </p:txEl>
                                          </p:spTgt>
                                        </p:tgtEl>
                                      </p:cBhvr>
                                      <p:to x="100000" y="100000"/>
                                    </p:animScale>
                                    <p:animScale>
                                      <p:cBhvr>
                                        <p:cTn id="59" dur="26">
                                          <p:stCondLst>
                                            <p:cond delay="1808"/>
                                          </p:stCondLst>
                                        </p:cTn>
                                        <p:tgtEl>
                                          <p:spTgt spid="3">
                                            <p:txEl>
                                              <p:pRg st="3" end="3"/>
                                            </p:txEl>
                                          </p:spTgt>
                                        </p:tgtEl>
                                      </p:cBhvr>
                                      <p:to x="100000" y="95000"/>
                                    </p:animScale>
                                    <p:animScale>
                                      <p:cBhvr>
                                        <p:cTn id="60" dur="166" decel="50000">
                                          <p:stCondLst>
                                            <p:cond delay="1834"/>
                                          </p:stCondLst>
                                        </p:cTn>
                                        <p:tgtEl>
                                          <p:spTgt spid="3">
                                            <p:txEl>
                                              <p:pRg st="3" end="3"/>
                                            </p:txEl>
                                          </p:spTgt>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980A1FB-C775-F442-9F87-DDE62BA218B7}"/>
              </a:ext>
            </a:extLst>
          </p:cNvPr>
          <p:cNvSpPr>
            <a:spLocks noGrp="1"/>
          </p:cNvSpPr>
          <p:nvPr>
            <p:ph type="title"/>
          </p:nvPr>
        </p:nvSpPr>
        <p:spPr>
          <a:xfrm>
            <a:off x="677334" y="199505"/>
            <a:ext cx="8596668" cy="764771"/>
          </a:xfrm>
        </p:spPr>
        <p:txBody>
          <a:bodyPr>
            <a:normAutofit/>
          </a:bodyPr>
          <a:lstStyle/>
          <a:p>
            <a:pPr algn="ctr"/>
            <a:r>
              <a:rPr lang="fr-FR" dirty="0"/>
              <a:t>Réforme, vous avez dit Réforme ?</a:t>
            </a:r>
          </a:p>
        </p:txBody>
      </p:sp>
      <p:sp>
        <p:nvSpPr>
          <p:cNvPr id="3" name="Espace réservé du contenu 2">
            <a:extLst>
              <a:ext uri="{FF2B5EF4-FFF2-40B4-BE49-F238E27FC236}">
                <a16:creationId xmlns:a16="http://schemas.microsoft.com/office/drawing/2014/main" xmlns="" id="{E58B8034-0E93-BE4A-AED1-ED05EA08AF42}"/>
              </a:ext>
            </a:extLst>
          </p:cNvPr>
          <p:cNvSpPr>
            <a:spLocks noGrp="1"/>
          </p:cNvSpPr>
          <p:nvPr>
            <p:ph idx="1"/>
          </p:nvPr>
        </p:nvSpPr>
        <p:spPr>
          <a:xfrm>
            <a:off x="677333" y="964276"/>
            <a:ext cx="8184445" cy="5485951"/>
          </a:xfrm>
        </p:spPr>
        <p:txBody>
          <a:bodyPr>
            <a:normAutofit/>
          </a:bodyPr>
          <a:lstStyle/>
          <a:p>
            <a:r>
              <a:rPr lang="fr-FR" dirty="0">
                <a:solidFill>
                  <a:srgbClr val="FF0000"/>
                </a:solidFill>
              </a:rPr>
              <a:t>A l’entrée en seconde, un test numérique de positionnement en français et en maths.</a:t>
            </a:r>
          </a:p>
          <a:p>
            <a:pPr marL="0" indent="0">
              <a:buNone/>
            </a:pPr>
            <a:endParaRPr lang="fr-FR" dirty="0">
              <a:solidFill>
                <a:srgbClr val="FF0000"/>
              </a:solidFill>
            </a:endParaRPr>
          </a:p>
          <a:p>
            <a:r>
              <a:rPr lang="fr-FR" dirty="0">
                <a:solidFill>
                  <a:srgbClr val="FF0000"/>
                </a:solidFill>
              </a:rPr>
              <a:t>À la fin de la classe de Seconde les élèves qui se dirigent vers la voie générale en classe de Première choisissent une combinaison de 3 enseignements de spécialités</a:t>
            </a:r>
          </a:p>
          <a:p>
            <a:pPr marL="0" indent="0">
              <a:buNone/>
            </a:pPr>
            <a:endParaRPr lang="fr-FR" dirty="0">
              <a:solidFill>
                <a:srgbClr val="FF0000"/>
              </a:solidFill>
            </a:endParaRPr>
          </a:p>
          <a:p>
            <a:r>
              <a:rPr lang="fr-FR" dirty="0">
                <a:solidFill>
                  <a:srgbClr val="FF0000"/>
                </a:solidFill>
              </a:rPr>
              <a:t>En Seconde, à la fin du 1</a:t>
            </a:r>
            <a:r>
              <a:rPr lang="fr-FR" baseline="30000" dirty="0">
                <a:solidFill>
                  <a:srgbClr val="FF0000"/>
                </a:solidFill>
              </a:rPr>
              <a:t>er</a:t>
            </a:r>
            <a:r>
              <a:rPr lang="fr-FR" dirty="0">
                <a:solidFill>
                  <a:srgbClr val="FF0000"/>
                </a:solidFill>
              </a:rPr>
              <a:t> semestre, les élèves expriment leurs souhaits d’enseignements de spécialités (voie générale) et leurs souhaits de voie (voie technologique, générale ou professionnelle)</a:t>
            </a:r>
          </a:p>
          <a:p>
            <a:pPr marL="0" indent="0">
              <a:buNone/>
            </a:pPr>
            <a:endParaRPr lang="fr-FR" dirty="0">
              <a:solidFill>
                <a:srgbClr val="FF0000"/>
              </a:solidFill>
            </a:endParaRPr>
          </a:p>
          <a:p>
            <a:r>
              <a:rPr lang="fr-FR" dirty="0">
                <a:solidFill>
                  <a:srgbClr val="FF0000"/>
                </a:solidFill>
              </a:rPr>
              <a:t>En Seconde, à la fin du second semestre, les élèves finalisent leurs choix (séries et spécialités)</a:t>
            </a:r>
          </a:p>
        </p:txBody>
      </p:sp>
      <p:pic>
        <p:nvPicPr>
          <p:cNvPr id="5" name="Imag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1210" y="1729047"/>
            <a:ext cx="23717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35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602C890-6E3A-8B46-AB1A-C542852BAD58}"/>
              </a:ext>
            </a:extLst>
          </p:cNvPr>
          <p:cNvSpPr>
            <a:spLocks noGrp="1"/>
          </p:cNvSpPr>
          <p:nvPr>
            <p:ph type="title"/>
          </p:nvPr>
        </p:nvSpPr>
        <p:spPr>
          <a:xfrm>
            <a:off x="657667" y="124691"/>
            <a:ext cx="8596668" cy="664131"/>
          </a:xfrm>
        </p:spPr>
        <p:txBody>
          <a:bodyPr>
            <a:normAutofit/>
          </a:bodyPr>
          <a:lstStyle/>
          <a:p>
            <a:pPr algn="ctr"/>
            <a:r>
              <a:rPr lang="fr-FR" dirty="0"/>
              <a:t>Septembre 2019 : la Classe de 2</a:t>
            </a:r>
            <a:r>
              <a:rPr lang="fr-FR" baseline="30000" dirty="0"/>
              <a:t>nde</a:t>
            </a:r>
            <a:r>
              <a:rPr lang="fr-FR" dirty="0"/>
              <a:t> </a:t>
            </a:r>
          </a:p>
        </p:txBody>
      </p:sp>
      <p:sp>
        <p:nvSpPr>
          <p:cNvPr id="3" name="Espace réservé du contenu 2">
            <a:extLst>
              <a:ext uri="{FF2B5EF4-FFF2-40B4-BE49-F238E27FC236}">
                <a16:creationId xmlns:a16="http://schemas.microsoft.com/office/drawing/2014/main" xmlns="" id="{F96C31CB-D436-0C4D-9409-B346F74F2E8F}"/>
              </a:ext>
            </a:extLst>
          </p:cNvPr>
          <p:cNvSpPr>
            <a:spLocks noGrp="1"/>
          </p:cNvSpPr>
          <p:nvPr>
            <p:ph idx="1"/>
          </p:nvPr>
        </p:nvSpPr>
        <p:spPr>
          <a:xfrm>
            <a:off x="635896" y="788822"/>
            <a:ext cx="9684499" cy="6518747"/>
          </a:xfrm>
        </p:spPr>
        <p:txBody>
          <a:bodyPr>
            <a:normAutofit/>
          </a:bodyPr>
          <a:lstStyle/>
          <a:p>
            <a:r>
              <a:rPr lang="fr-FR" dirty="0"/>
              <a:t>1 Tronc Commun avec 9 disciplines pour un horaire de 26h30 par semaine</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r>
              <a:rPr lang="fr-FR" dirty="0"/>
              <a:t>À ces 9 disciplines, on ajoute 18h d’EMC et 54h d’orientation et, sur l’année, des heures de vie de classe</a:t>
            </a:r>
          </a:p>
        </p:txBody>
      </p:sp>
      <p:sp>
        <p:nvSpPr>
          <p:cNvPr id="5" name="Nuage 4">
            <a:extLst>
              <a:ext uri="{FF2B5EF4-FFF2-40B4-BE49-F238E27FC236}">
                <a16:creationId xmlns:a16="http://schemas.microsoft.com/office/drawing/2014/main" xmlns="" id="{8621D138-01FD-1644-B1A0-C4E855C8219E}"/>
              </a:ext>
            </a:extLst>
          </p:cNvPr>
          <p:cNvSpPr/>
          <p:nvPr/>
        </p:nvSpPr>
        <p:spPr>
          <a:xfrm>
            <a:off x="3946205" y="1939290"/>
            <a:ext cx="1959429" cy="994919"/>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Physique – Chimie</a:t>
            </a:r>
          </a:p>
          <a:p>
            <a:pPr algn="ctr"/>
            <a:r>
              <a:rPr lang="fr-FR" dirty="0">
                <a:solidFill>
                  <a:schemeClr val="tx1"/>
                </a:solidFill>
              </a:rPr>
              <a:t>3h</a:t>
            </a:r>
          </a:p>
        </p:txBody>
      </p:sp>
      <p:sp>
        <p:nvSpPr>
          <p:cNvPr id="6" name="Nuage 5">
            <a:extLst>
              <a:ext uri="{FF2B5EF4-FFF2-40B4-BE49-F238E27FC236}">
                <a16:creationId xmlns:a16="http://schemas.microsoft.com/office/drawing/2014/main" xmlns="" id="{6193F317-E18B-7845-975D-6F3D67D5759B}"/>
              </a:ext>
            </a:extLst>
          </p:cNvPr>
          <p:cNvSpPr/>
          <p:nvPr/>
        </p:nvSpPr>
        <p:spPr>
          <a:xfrm>
            <a:off x="7650257" y="3273867"/>
            <a:ext cx="1959429" cy="994919"/>
          </a:xfrm>
          <a:prstGeom prst="clou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SVT</a:t>
            </a:r>
          </a:p>
          <a:p>
            <a:pPr algn="ctr"/>
            <a:r>
              <a:rPr lang="fr-FR" dirty="0">
                <a:solidFill>
                  <a:schemeClr val="tx1"/>
                </a:solidFill>
              </a:rPr>
              <a:t>1h30</a:t>
            </a:r>
          </a:p>
        </p:txBody>
      </p:sp>
      <p:sp>
        <p:nvSpPr>
          <p:cNvPr id="7" name="Nuage 6">
            <a:extLst>
              <a:ext uri="{FF2B5EF4-FFF2-40B4-BE49-F238E27FC236}">
                <a16:creationId xmlns:a16="http://schemas.microsoft.com/office/drawing/2014/main" xmlns="" id="{03B89E87-AB2F-CD46-8F9E-C996C44B9605}"/>
              </a:ext>
            </a:extLst>
          </p:cNvPr>
          <p:cNvSpPr/>
          <p:nvPr/>
        </p:nvSpPr>
        <p:spPr>
          <a:xfrm>
            <a:off x="5229077" y="3118064"/>
            <a:ext cx="1959429" cy="994919"/>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SES</a:t>
            </a:r>
          </a:p>
          <a:p>
            <a:pPr algn="ctr"/>
            <a:r>
              <a:rPr lang="fr-FR" dirty="0">
                <a:solidFill>
                  <a:schemeClr val="tx1"/>
                </a:solidFill>
              </a:rPr>
              <a:t>1h30</a:t>
            </a:r>
          </a:p>
        </p:txBody>
      </p:sp>
      <p:sp>
        <p:nvSpPr>
          <p:cNvPr id="8" name="Nuage 7">
            <a:extLst>
              <a:ext uri="{FF2B5EF4-FFF2-40B4-BE49-F238E27FC236}">
                <a16:creationId xmlns:a16="http://schemas.microsoft.com/office/drawing/2014/main" xmlns="" id="{4C12A633-701C-9641-BA3F-8C51BABDFA91}"/>
              </a:ext>
            </a:extLst>
          </p:cNvPr>
          <p:cNvSpPr/>
          <p:nvPr/>
        </p:nvSpPr>
        <p:spPr>
          <a:xfrm>
            <a:off x="5973793" y="4532705"/>
            <a:ext cx="1959429" cy="994919"/>
          </a:xfrm>
          <a:prstGeom prst="clou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Sc. </a:t>
            </a:r>
            <a:r>
              <a:rPr lang="fr-FR" dirty="0" err="1">
                <a:solidFill>
                  <a:schemeClr val="tx1"/>
                </a:solidFill>
              </a:rPr>
              <a:t>Num</a:t>
            </a:r>
            <a:r>
              <a:rPr lang="fr-FR">
                <a:solidFill>
                  <a:schemeClr val="tx1"/>
                </a:solidFill>
              </a:rPr>
              <a:t> et Tech</a:t>
            </a:r>
          </a:p>
          <a:p>
            <a:pPr algn="ctr"/>
            <a:r>
              <a:rPr lang="fr-FR">
                <a:solidFill>
                  <a:schemeClr val="tx1"/>
                </a:solidFill>
              </a:rPr>
              <a:t>1h30</a:t>
            </a:r>
          </a:p>
        </p:txBody>
      </p:sp>
      <p:sp>
        <p:nvSpPr>
          <p:cNvPr id="9" name="Nuage 8">
            <a:extLst>
              <a:ext uri="{FF2B5EF4-FFF2-40B4-BE49-F238E27FC236}">
                <a16:creationId xmlns:a16="http://schemas.microsoft.com/office/drawing/2014/main" xmlns="" id="{58DB58D1-9CBD-6E4E-9668-FDCE92D1D737}"/>
              </a:ext>
            </a:extLst>
          </p:cNvPr>
          <p:cNvSpPr/>
          <p:nvPr/>
        </p:nvSpPr>
        <p:spPr>
          <a:xfrm>
            <a:off x="635896" y="4306231"/>
            <a:ext cx="1959429" cy="994919"/>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EPS</a:t>
            </a:r>
          </a:p>
          <a:p>
            <a:pPr algn="ctr"/>
            <a:r>
              <a:rPr lang="fr-FR">
                <a:solidFill>
                  <a:schemeClr val="tx1"/>
                </a:solidFill>
              </a:rPr>
              <a:t>2h</a:t>
            </a:r>
          </a:p>
        </p:txBody>
      </p:sp>
      <p:sp>
        <p:nvSpPr>
          <p:cNvPr id="10" name="Nuage 9">
            <a:extLst>
              <a:ext uri="{FF2B5EF4-FFF2-40B4-BE49-F238E27FC236}">
                <a16:creationId xmlns:a16="http://schemas.microsoft.com/office/drawing/2014/main" xmlns="" id="{CBBFBF4F-A99D-DE4C-BB86-7132721329F0}"/>
              </a:ext>
            </a:extLst>
          </p:cNvPr>
          <p:cNvSpPr/>
          <p:nvPr/>
        </p:nvSpPr>
        <p:spPr>
          <a:xfrm>
            <a:off x="1718419" y="2991552"/>
            <a:ext cx="1959429" cy="994919"/>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LV1 – LV2</a:t>
            </a:r>
          </a:p>
          <a:p>
            <a:pPr algn="ctr"/>
            <a:r>
              <a:rPr lang="fr-FR">
                <a:solidFill>
                  <a:schemeClr val="tx1"/>
                </a:solidFill>
              </a:rPr>
              <a:t>5h30</a:t>
            </a:r>
          </a:p>
        </p:txBody>
      </p:sp>
      <p:sp>
        <p:nvSpPr>
          <p:cNvPr id="11" name="Nuage 10">
            <a:extLst>
              <a:ext uri="{FF2B5EF4-FFF2-40B4-BE49-F238E27FC236}">
                <a16:creationId xmlns:a16="http://schemas.microsoft.com/office/drawing/2014/main" xmlns="" id="{1F353D49-6BE6-4346-9883-B0A529808A12}"/>
              </a:ext>
            </a:extLst>
          </p:cNvPr>
          <p:cNvSpPr/>
          <p:nvPr/>
        </p:nvSpPr>
        <p:spPr>
          <a:xfrm>
            <a:off x="6935097" y="1703424"/>
            <a:ext cx="1959429" cy="994919"/>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Histoire – Géo</a:t>
            </a:r>
          </a:p>
          <a:p>
            <a:pPr algn="ctr"/>
            <a:r>
              <a:rPr lang="fr-FR">
                <a:solidFill>
                  <a:schemeClr val="tx1"/>
                </a:solidFill>
              </a:rPr>
              <a:t>3h</a:t>
            </a:r>
          </a:p>
        </p:txBody>
      </p:sp>
      <p:sp>
        <p:nvSpPr>
          <p:cNvPr id="12" name="Nuage 11">
            <a:extLst>
              <a:ext uri="{FF2B5EF4-FFF2-40B4-BE49-F238E27FC236}">
                <a16:creationId xmlns:a16="http://schemas.microsoft.com/office/drawing/2014/main" xmlns="" id="{A82B10DB-BF73-0746-AF53-BC826B2C5874}"/>
              </a:ext>
            </a:extLst>
          </p:cNvPr>
          <p:cNvSpPr/>
          <p:nvPr/>
        </p:nvSpPr>
        <p:spPr>
          <a:xfrm>
            <a:off x="3143583" y="4035246"/>
            <a:ext cx="1959429" cy="994919"/>
          </a:xfrm>
          <a:prstGeom prst="clou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Maths</a:t>
            </a:r>
          </a:p>
          <a:p>
            <a:pPr algn="ctr"/>
            <a:r>
              <a:rPr lang="fr-FR">
                <a:solidFill>
                  <a:schemeClr val="tx1"/>
                </a:solidFill>
              </a:rPr>
              <a:t>4h</a:t>
            </a:r>
          </a:p>
        </p:txBody>
      </p:sp>
      <p:sp>
        <p:nvSpPr>
          <p:cNvPr id="13" name="Nuage 12">
            <a:extLst>
              <a:ext uri="{FF2B5EF4-FFF2-40B4-BE49-F238E27FC236}">
                <a16:creationId xmlns:a16="http://schemas.microsoft.com/office/drawing/2014/main" xmlns="" id="{EF5EAA27-2B40-CF4D-9F2A-EB3DCB1C9DE5}"/>
              </a:ext>
            </a:extLst>
          </p:cNvPr>
          <p:cNvSpPr/>
          <p:nvPr/>
        </p:nvSpPr>
        <p:spPr>
          <a:xfrm>
            <a:off x="1049866" y="1889859"/>
            <a:ext cx="1959429" cy="994919"/>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Français </a:t>
            </a:r>
          </a:p>
          <a:p>
            <a:pPr algn="ctr"/>
            <a:r>
              <a:rPr lang="fr-FR">
                <a:solidFill>
                  <a:schemeClr val="tx1"/>
                </a:solidFill>
              </a:rPr>
              <a:t>4h</a:t>
            </a:r>
          </a:p>
        </p:txBody>
      </p:sp>
    </p:spTree>
    <p:extLst>
      <p:ext uri="{BB962C8B-B14F-4D97-AF65-F5344CB8AC3E}">
        <p14:creationId xmlns:p14="http://schemas.microsoft.com/office/powerpoint/2010/main" val="3499662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heckerboard(across)">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heckerboard(across)">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checkerboard(across)">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heckerboard(across)">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checkerboard(across)">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checkerboard(across)">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checkerboard(across)">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checkerboard(across)">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checkerboard(across)">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3">
                                            <p:txEl>
                                              <p:pRg st="13" end="13"/>
                                            </p:txEl>
                                          </p:spTgt>
                                        </p:tgtEl>
                                        <p:attrNameLst>
                                          <p:attrName>style.visibility</p:attrName>
                                        </p:attrNameLst>
                                      </p:cBhvr>
                                      <p:to>
                                        <p:strVal val="visible"/>
                                      </p:to>
                                    </p:set>
                                    <p:animEffect transition="in" filter="blinds(horizontal)">
                                      <p:cBhvr>
                                        <p:cTn id="7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0D159CC9-0CDC-EA4C-BD7C-9473F160A295}"/>
              </a:ext>
            </a:extLst>
          </p:cNvPr>
          <p:cNvSpPr>
            <a:spLocks noGrp="1"/>
          </p:cNvSpPr>
          <p:nvPr>
            <p:ph idx="1"/>
          </p:nvPr>
        </p:nvSpPr>
        <p:spPr>
          <a:xfrm>
            <a:off x="517676" y="476933"/>
            <a:ext cx="11324368" cy="764845"/>
          </a:xfrm>
        </p:spPr>
        <p:txBody>
          <a:bodyPr>
            <a:normAutofit/>
          </a:bodyPr>
          <a:lstStyle/>
          <a:p>
            <a:r>
              <a:rPr lang="fr-FR" sz="2000" dirty="0"/>
              <a:t>Les options à l’ASSOMPTION: aux choix de l’élève, 3 H par semaine (aucune, 1, 2 ou 3 possibles) </a:t>
            </a:r>
          </a:p>
        </p:txBody>
      </p:sp>
      <p:sp>
        <p:nvSpPr>
          <p:cNvPr id="6" name="Ellipse 5">
            <a:extLst>
              <a:ext uri="{FF2B5EF4-FFF2-40B4-BE49-F238E27FC236}">
                <a16:creationId xmlns:a16="http://schemas.microsoft.com/office/drawing/2014/main" xmlns="" id="{B83264CD-7582-A94E-B860-6311906CF595}"/>
              </a:ext>
            </a:extLst>
          </p:cNvPr>
          <p:cNvSpPr/>
          <p:nvPr/>
        </p:nvSpPr>
        <p:spPr>
          <a:xfrm>
            <a:off x="517676" y="2827865"/>
            <a:ext cx="1973942" cy="158205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Langues et Culture de l’antiquité </a:t>
            </a:r>
          </a:p>
          <a:p>
            <a:pPr algn="ctr"/>
            <a:r>
              <a:rPr lang="fr-FR" dirty="0"/>
              <a:t>( latin )</a:t>
            </a:r>
          </a:p>
        </p:txBody>
      </p:sp>
      <p:sp>
        <p:nvSpPr>
          <p:cNvPr id="7" name="Ellipse 6">
            <a:extLst>
              <a:ext uri="{FF2B5EF4-FFF2-40B4-BE49-F238E27FC236}">
                <a16:creationId xmlns:a16="http://schemas.microsoft.com/office/drawing/2014/main" xmlns="" id="{E5325892-4221-BA40-B0B0-1884E28336A1}"/>
              </a:ext>
            </a:extLst>
          </p:cNvPr>
          <p:cNvSpPr/>
          <p:nvPr/>
        </p:nvSpPr>
        <p:spPr>
          <a:xfrm>
            <a:off x="3623733" y="1665920"/>
            <a:ext cx="2122311" cy="18675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LV3</a:t>
            </a:r>
          </a:p>
          <a:p>
            <a:pPr algn="ctr"/>
            <a:r>
              <a:rPr lang="fr-FR" dirty="0"/>
              <a:t>Italien</a:t>
            </a:r>
          </a:p>
        </p:txBody>
      </p:sp>
      <p:sp>
        <p:nvSpPr>
          <p:cNvPr id="14" name="Ellipse 13">
            <a:extLst>
              <a:ext uri="{FF2B5EF4-FFF2-40B4-BE49-F238E27FC236}">
                <a16:creationId xmlns:a16="http://schemas.microsoft.com/office/drawing/2014/main" xmlns="" id="{96C0EF41-C9F2-D94C-8A78-4C67AEC0C537}"/>
              </a:ext>
            </a:extLst>
          </p:cNvPr>
          <p:cNvSpPr/>
          <p:nvPr/>
        </p:nvSpPr>
        <p:spPr>
          <a:xfrm>
            <a:off x="8349243" y="2907693"/>
            <a:ext cx="2061029" cy="142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Sciences et </a:t>
            </a:r>
          </a:p>
          <a:p>
            <a:pPr algn="ctr"/>
            <a:r>
              <a:rPr lang="fr-FR" dirty="0"/>
              <a:t>Laboratoire</a:t>
            </a:r>
          </a:p>
        </p:txBody>
      </p:sp>
      <p:sp>
        <p:nvSpPr>
          <p:cNvPr id="4" name="ZoneTexte 3"/>
          <p:cNvSpPr txBox="1"/>
          <p:nvPr/>
        </p:nvSpPr>
        <p:spPr>
          <a:xfrm>
            <a:off x="1027288" y="1241778"/>
            <a:ext cx="2596445" cy="369332"/>
          </a:xfrm>
          <a:prstGeom prst="rect">
            <a:avLst/>
          </a:prstGeom>
          <a:noFill/>
        </p:spPr>
        <p:txBody>
          <a:bodyPr wrap="square" rtlCol="0">
            <a:spAutoFit/>
          </a:bodyPr>
          <a:lstStyle/>
          <a:p>
            <a:pPr algn="ctr"/>
            <a:r>
              <a:rPr lang="fr-FR" dirty="0"/>
              <a:t>OPTIONS GENERALES</a:t>
            </a:r>
          </a:p>
        </p:txBody>
      </p:sp>
      <p:sp>
        <p:nvSpPr>
          <p:cNvPr id="10" name="ZoneTexte 9"/>
          <p:cNvSpPr txBox="1"/>
          <p:nvPr/>
        </p:nvSpPr>
        <p:spPr>
          <a:xfrm>
            <a:off x="7732889" y="2506133"/>
            <a:ext cx="3127022" cy="369332"/>
          </a:xfrm>
          <a:prstGeom prst="rect">
            <a:avLst/>
          </a:prstGeom>
          <a:noFill/>
        </p:spPr>
        <p:txBody>
          <a:bodyPr wrap="square" rtlCol="0">
            <a:spAutoFit/>
          </a:bodyPr>
          <a:lstStyle/>
          <a:p>
            <a:pPr algn="ctr"/>
            <a:r>
              <a:rPr lang="fr-FR" dirty="0"/>
              <a:t>OPTION TECHNOLOGIQUE</a:t>
            </a:r>
          </a:p>
        </p:txBody>
      </p:sp>
      <p:pic>
        <p:nvPicPr>
          <p:cNvPr id="2" name="Image 1" descr="Prévention du risque chimique - Communiquer en chinoi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9243" y="4899378"/>
            <a:ext cx="2957689" cy="1720534"/>
          </a:xfrm>
          <a:prstGeom prst="rect">
            <a:avLst/>
          </a:prstGeom>
        </p:spPr>
      </p:pic>
      <p:pic>
        <p:nvPicPr>
          <p:cNvPr id="5" name="Image 4" descr="Cliquez ici pour afficher et télécharger le FOND D'ECR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5510" y="4409922"/>
            <a:ext cx="3281003" cy="2036034"/>
          </a:xfrm>
          <a:prstGeom prst="rect">
            <a:avLst/>
          </a:prstGeom>
        </p:spPr>
      </p:pic>
    </p:spTree>
    <p:extLst>
      <p:ext uri="{BB962C8B-B14F-4D97-AF65-F5344CB8AC3E}">
        <p14:creationId xmlns:p14="http://schemas.microsoft.com/office/powerpoint/2010/main" val="418770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down)">
                                      <p:cBhvr>
                                        <p:cTn id="49" dur="580">
                                          <p:stCondLst>
                                            <p:cond delay="0"/>
                                          </p:stCondLst>
                                        </p:cTn>
                                        <p:tgtEl>
                                          <p:spTgt spid="2"/>
                                        </p:tgtEl>
                                      </p:cBhvr>
                                    </p:animEffect>
                                    <p:anim calcmode="lin" valueType="num">
                                      <p:cBhvr>
                                        <p:cTn id="5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5" dur="26">
                                          <p:stCondLst>
                                            <p:cond delay="650"/>
                                          </p:stCondLst>
                                        </p:cTn>
                                        <p:tgtEl>
                                          <p:spTgt spid="2"/>
                                        </p:tgtEl>
                                      </p:cBhvr>
                                      <p:to x="100000" y="60000"/>
                                    </p:animScale>
                                    <p:animScale>
                                      <p:cBhvr>
                                        <p:cTn id="56" dur="166" decel="50000">
                                          <p:stCondLst>
                                            <p:cond delay="676"/>
                                          </p:stCondLst>
                                        </p:cTn>
                                        <p:tgtEl>
                                          <p:spTgt spid="2"/>
                                        </p:tgtEl>
                                      </p:cBhvr>
                                      <p:to x="100000" y="100000"/>
                                    </p:animScale>
                                    <p:animScale>
                                      <p:cBhvr>
                                        <p:cTn id="57" dur="26">
                                          <p:stCondLst>
                                            <p:cond delay="1312"/>
                                          </p:stCondLst>
                                        </p:cTn>
                                        <p:tgtEl>
                                          <p:spTgt spid="2"/>
                                        </p:tgtEl>
                                      </p:cBhvr>
                                      <p:to x="100000" y="80000"/>
                                    </p:animScale>
                                    <p:animScale>
                                      <p:cBhvr>
                                        <p:cTn id="58" dur="166" decel="50000">
                                          <p:stCondLst>
                                            <p:cond delay="1338"/>
                                          </p:stCondLst>
                                        </p:cTn>
                                        <p:tgtEl>
                                          <p:spTgt spid="2"/>
                                        </p:tgtEl>
                                      </p:cBhvr>
                                      <p:to x="100000" y="100000"/>
                                    </p:animScale>
                                    <p:animScale>
                                      <p:cBhvr>
                                        <p:cTn id="59" dur="26">
                                          <p:stCondLst>
                                            <p:cond delay="1642"/>
                                          </p:stCondLst>
                                        </p:cTn>
                                        <p:tgtEl>
                                          <p:spTgt spid="2"/>
                                        </p:tgtEl>
                                      </p:cBhvr>
                                      <p:to x="100000" y="90000"/>
                                    </p:animScale>
                                    <p:animScale>
                                      <p:cBhvr>
                                        <p:cTn id="60" dur="166" decel="50000">
                                          <p:stCondLst>
                                            <p:cond delay="1668"/>
                                          </p:stCondLst>
                                        </p:cTn>
                                        <p:tgtEl>
                                          <p:spTgt spid="2"/>
                                        </p:tgtEl>
                                      </p:cBhvr>
                                      <p:to x="100000" y="100000"/>
                                    </p:animScale>
                                    <p:animScale>
                                      <p:cBhvr>
                                        <p:cTn id="61" dur="26">
                                          <p:stCondLst>
                                            <p:cond delay="1808"/>
                                          </p:stCondLst>
                                        </p:cTn>
                                        <p:tgtEl>
                                          <p:spTgt spid="2"/>
                                        </p:tgtEl>
                                      </p:cBhvr>
                                      <p:to x="100000" y="95000"/>
                                    </p:animScale>
                                    <p:animScale>
                                      <p:cBhvr>
                                        <p:cTn id="6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350</TotalTime>
  <Words>1702</Words>
  <Application>Microsoft Office PowerPoint</Application>
  <PresentationFormat>Personnalisé</PresentationFormat>
  <Paragraphs>397</Paragraphs>
  <Slides>29</Slides>
  <Notes>3</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Facette</vt:lpstr>
      <vt:lpstr>Présentation PowerPoint</vt:lpstr>
      <vt:lpstr>DEROULEMENT DE LA PRESENTATION</vt:lpstr>
      <vt:lpstr>Présentation PowerPoint</vt:lpstr>
      <vt:lpstr>LES CHANGEMENTS</vt:lpstr>
      <vt:lpstr>Nouveau </vt:lpstr>
      <vt:lpstr>Présentation PowerPoint</vt:lpstr>
      <vt:lpstr>Réforme, vous avez dit Réforme ?</vt:lpstr>
      <vt:lpstr>Septembre 2019 : la Classe de 2nde </vt:lpstr>
      <vt:lpstr>Présentation PowerPoint</vt:lpstr>
      <vt:lpstr>PRESENTATION DE L’A.P PAR M. FIUMARA </vt:lpstr>
      <vt:lpstr>   PRESENTATION DU CYCLE TERMINAL   PAR MME NOURA</vt:lpstr>
      <vt:lpstr>Présentation PowerPoint</vt:lpstr>
      <vt:lpstr>Déroulement du « nouveau bac »</vt:lpstr>
      <vt:lpstr>Ce que nous proposons l’an prochain:</vt:lpstr>
      <vt:lpstr>Présentation PowerPoint</vt:lpstr>
      <vt:lpstr>   PRESENTATION DE LA NOUVELLE VOIE PROFESSIONNELLE  PAR M. DEMAISON</vt:lpstr>
      <vt:lpstr>Présentation PowerPoint</vt:lpstr>
      <vt:lpstr>Présentation PowerPoint</vt:lpstr>
      <vt:lpstr>Rentrée 2019</vt:lpstr>
      <vt:lpstr>   PRESENTATION DE LA PROCEDURE D’ORIENTATION EN FIN DE 3ème  PAR M. KRAPEZ</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PRESENTATION DE l’UTILISATION DES ORDINATEURS EN 2nde  par M. BREIT   </vt:lpstr>
      <vt:lpstr>PRESENTATION DES SORTIES PEDAGOGIGUES PAR MMES MEDDOURI, CHARUEL  ET ALAGUERO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REFORME DES LYCEES</dc:title>
  <dc:creator>Enseignant</dc:creator>
  <cp:lastModifiedBy>Yves</cp:lastModifiedBy>
  <cp:revision>65</cp:revision>
  <dcterms:created xsi:type="dcterms:W3CDTF">2019-01-24T15:35:19Z</dcterms:created>
  <dcterms:modified xsi:type="dcterms:W3CDTF">2019-02-11T20:38:09Z</dcterms:modified>
</cp:coreProperties>
</file>